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8"/>
  </p:notesMasterIdLst>
  <p:sldIdLst>
    <p:sldId id="280" r:id="rId2"/>
    <p:sldId id="279" r:id="rId3"/>
    <p:sldId id="309" r:id="rId4"/>
    <p:sldId id="340" r:id="rId5"/>
    <p:sldId id="298" r:id="rId6"/>
    <p:sldId id="286" r:id="rId7"/>
    <p:sldId id="295" r:id="rId8"/>
    <p:sldId id="317" r:id="rId9"/>
    <p:sldId id="299" r:id="rId10"/>
    <p:sldId id="300" r:id="rId11"/>
    <p:sldId id="311" r:id="rId12"/>
    <p:sldId id="291" r:id="rId13"/>
    <p:sldId id="303" r:id="rId14"/>
    <p:sldId id="305" r:id="rId15"/>
    <p:sldId id="312" r:id="rId16"/>
    <p:sldId id="335" r:id="rId17"/>
    <p:sldId id="334" r:id="rId18"/>
    <p:sldId id="315" r:id="rId19"/>
    <p:sldId id="341" r:id="rId20"/>
    <p:sldId id="342" r:id="rId21"/>
    <p:sldId id="323" r:id="rId22"/>
    <p:sldId id="324" r:id="rId23"/>
    <p:sldId id="325" r:id="rId24"/>
    <p:sldId id="336" r:id="rId25"/>
    <p:sldId id="338" r:id="rId26"/>
    <p:sldId id="343" r:id="rId27"/>
  </p:sldIdLst>
  <p:sldSz cx="9144000" cy="5715000" type="screen16x10"/>
  <p:notesSz cx="6858000" cy="9144000"/>
  <p:defaultTextStyle>
    <a:defPPr>
      <a:defRPr lang="en-US"/>
    </a:defPPr>
    <a:lvl1pPr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355600" indent="101600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712788" indent="2016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068388" indent="3032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425575" indent="403225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orient="horz" pos="2568" userDrawn="1">
          <p15:clr>
            <a:srgbClr val="A4A3A4"/>
          </p15:clr>
        </p15:guide>
        <p15:guide id="3" pos="144">
          <p15:clr>
            <a:srgbClr val="A4A3A4"/>
          </p15:clr>
        </p15:guide>
        <p15:guide id="4" pos="2880">
          <p15:clr>
            <a:srgbClr val="A4A3A4"/>
          </p15:clr>
        </p15:guide>
        <p15:guide id="5" pos="4464">
          <p15:clr>
            <a:srgbClr val="A4A3A4"/>
          </p15:clr>
        </p15:guide>
        <p15:guide id="6" pos="40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00B294"/>
    <a:srgbClr val="BAD80A"/>
    <a:srgbClr val="FFFFFF"/>
    <a:srgbClr val="004B50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918" autoAdjust="0"/>
    <p:restoredTop sz="45576" autoAdjust="0"/>
  </p:normalViewPr>
  <p:slideViewPr>
    <p:cSldViewPr snapToGrid="0">
      <p:cViewPr varScale="1">
        <p:scale>
          <a:sx n="127" d="100"/>
          <a:sy n="127" d="100"/>
        </p:scale>
        <p:origin x="1866" y="126"/>
      </p:cViewPr>
      <p:guideLst>
        <p:guide orient="horz" pos="1296"/>
        <p:guide orient="horz" pos="2568"/>
        <p:guide pos="144"/>
        <p:guide pos="288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3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71320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713203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95A5882-2513-4688-A4F6-F1786A43BE02}" type="datetimeFigureOut">
              <a:rPr lang="en-US"/>
              <a:pPr>
                <a:defRPr/>
              </a:pPr>
              <a:t>11/2/2017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71320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713203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0DC9051-77A9-47FC-8F9F-DCBD80532E0E}" type="slidenum">
              <a:rPr lang="en-US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9299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b="0" u="none" dirty="0"/>
              <a:t>Данная презентация предназначена для молодых людей в возрасте от 11 лет и старше. Мы рекомендуем отвести на презентацию, управляемую дискуссию, обучающие видео и практические занятия программированием 90 минут. </a:t>
            </a:r>
            <a:endParaRPr lang="ru-RU" b="1" u="sng" dirty="0"/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 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«Привет! Меня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зовут &lt;имя&gt;, я работаю в &lt;название организации&gt;. Добро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пожаловать на мероприятие Hour of Code</a:t>
            </a:r>
            <a:r>
              <a:rPr lang="ru-RU" altLang="ru-RU" baseline="30000" dirty="0">
                <a:solidFill>
                  <a:srgbClr val="000000"/>
                </a:solidFill>
              </a:rPr>
              <a:t>TM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этого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года! Hour of Code</a:t>
            </a:r>
            <a:r>
              <a:rPr lang="ru-RU" altLang="ru-RU" baseline="30000" dirty="0">
                <a:solidFill>
                  <a:srgbClr val="000000"/>
                </a:solidFill>
              </a:rPr>
              <a:t>TM</a:t>
            </a:r>
            <a:r>
              <a:rPr lang="ru-RU" altLang="ru-RU" dirty="0">
                <a:solidFill>
                  <a:srgbClr val="000000"/>
                </a:solidFill>
              </a:rPr>
              <a:t> — 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всемирная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кампания, организованная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сайтом Code.org. Цель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кампании — развеять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завесу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тайны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вокруг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программирования и показать,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его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основы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силам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всем. Сегодня, занимаясь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новому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учебнику Minecraft Hour of Code</a:t>
            </a:r>
            <a:r>
              <a:rPr lang="ru-RU" altLang="ru-RU" baseline="30000" dirty="0">
                <a:solidFill>
                  <a:srgbClr val="000000"/>
                </a:solidFill>
              </a:rPr>
              <a:t>TM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корпорации Microsoft, 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тоже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примете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участие в этой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акции. 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давайте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поговорим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сначала о том,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такое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программирование, какую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роль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играет, и какое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замечательное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влияние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оказать на вашу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жизнь!»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Заинтересовать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участников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учебником Hour of Code</a:t>
            </a:r>
            <a:r>
              <a:rPr lang="ru-RU" altLang="ru-RU" baseline="30000" dirty="0">
                <a:solidFill>
                  <a:srgbClr val="000000"/>
                </a:solidFill>
              </a:rPr>
              <a:t>TM</a:t>
            </a:r>
            <a:r>
              <a:rPr lang="ru-RU" altLang="ru-RU" sz="1200" kern="1200" dirty="0">
                <a:solidFill>
                  <a:srgbClr val="000000"/>
                </a:solidFill>
                <a:latin typeface="+mn-lt"/>
              </a:rPr>
              <a:t>!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ЗАМЕТКА ДЛЯ ОРГАНИЗАТОРА: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Большинство слайдов этой презентации предназначены для очень быстрого показа с целью предоставления дополнительной визуальной информации, чтобы презентация проходила живо и в разговорном стиле.</a:t>
            </a:r>
            <a:endParaRPr lang="ru-RU" b="1" u="sng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На этом изображении представлены все страны, участвующие в мероприятиях Hour of Code</a:t>
            </a:r>
            <a:r>
              <a:rPr lang="en-US" baseline="30000" dirty="0"/>
              <a:t>TM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r>
              <a:rPr lang="ru-RU" dirty="0"/>
              <a:t> </a:t>
            </a: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ru-RU" altLang="ru-RU" noProof="1">
              <a:solidFill>
                <a:srgbClr val="000000"/>
              </a:solidFill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B672B1E1-7CB2-4A94-8878-59BEB638CCBE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помочь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вам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достичь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многих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целей, например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создать с друзьями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свой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блог, веб-сайт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приложение».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слайдах 9-12 мы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наглядно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показываем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молодым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людям,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быть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увлекательным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занятием. Мы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хотим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подчеркнуть,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 – </a:t>
            </a:r>
            <a:r>
              <a:rPr lang="ru-RU" altLang="ru-RU" b="1" dirty="0">
                <a:solidFill>
                  <a:srgbClr val="000000"/>
                </a:solidFill>
              </a:rPr>
              <a:t>это</a:t>
            </a:r>
            <a:r>
              <a:rPr lang="ru-RU" altLang="ru-RU" dirty="0">
                <a:solidFill>
                  <a:srgbClr val="000000"/>
                </a:solidFill>
              </a:rPr>
              <a:t>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Коллективное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занятие</a:t>
            </a:r>
            <a:r>
              <a:rPr lang="ru-RU" dirty="0"/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Пол не важен</a:t>
            </a:r>
            <a:endParaRPr lang="ru-RU" dirty="0">
              <a:effectLst/>
            </a:endParaRP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интровертов и экстравертов</a:t>
            </a:r>
            <a:r>
              <a:rPr lang="ru-RU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Относится к решению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задач. 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самом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деле, в программировании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очень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мало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математики</a:t>
            </a:r>
            <a:r>
              <a:rPr lang="ru-RU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Предназначено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людей, которые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хотят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пользоваться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компьютером, чтобы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расширить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круг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своих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увлечений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Если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планируете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заменить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изображение, убедитесь в том,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ваша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соответствует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следующим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критериям: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ней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подростки: мальчики и девочки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среднего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школьного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возраста</a:t>
            </a:r>
            <a:r>
              <a:rPr lang="ru-RU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видно,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участники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хорошо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проводят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время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компьютером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Люди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изображены в группе, а не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одному</a:t>
            </a:r>
            <a:r>
              <a:rPr lang="ru-RU" dirty="0"/>
              <a:t> 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CA3BB217-D60C-4631-8351-00EB4BB885D8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10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«А теперь давайте «окунемся» в мир программирования».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Подготовить аудиторию к следующему разделу и вызвать у молодежи интерес к тому, чем на самом деле является программирование.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Нет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8E88CD10-2A6E-4E05-B738-4AE4F21069A8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11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>
                <a:solidFill>
                  <a:srgbClr val="000000"/>
                </a:solidFill>
              </a:rPr>
              <a:t>«Программировать — это </a:t>
            </a:r>
            <a:r>
              <a:rPr lang="ru-RU" altLang="ru-RU" i="1">
                <a:solidFill>
                  <a:srgbClr val="000000"/>
                </a:solidFill>
              </a:rPr>
              <a:t>не только</a:t>
            </a:r>
            <a:r>
              <a:rPr lang="ru-RU" altLang="ru-RU">
                <a:solidFill>
                  <a:srgbClr val="000000"/>
                </a:solidFill>
              </a:rPr>
              <a:t> писать программы или давать команды компьютеру. Занимаясь программированием, вы можете решить задачу по-новому вместе с друзьями».</a:t>
            </a:r>
          </a:p>
          <a:p>
            <a:pPr>
              <a:spcBef>
                <a:spcPct val="0"/>
              </a:spcBef>
            </a:pPr>
            <a:endParaRPr lang="ru-RU" altLang="ru-RU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>
                <a:solidFill>
                  <a:srgbClr val="000000"/>
                </a:solidFill>
              </a:rPr>
              <a:t>Показать молодым людям, что программирование – это занятие для любознательных, для тех, кто любит решать головоломки, ставить перед собой цели и находить решения.</a:t>
            </a:r>
          </a:p>
          <a:p>
            <a:pPr>
              <a:spcBef>
                <a:spcPct val="0"/>
              </a:spcBef>
            </a:pPr>
            <a:endParaRPr lang="ru-RU" altLang="ru-RU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>
                <a:solidFill>
                  <a:srgbClr val="000000"/>
                </a:solidFill>
              </a:rPr>
              <a:t>Если вы планируете заменить это изображение, убедитесь в том, что ваша картинка соответствует следующим критериям: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>
                <a:solidFill>
                  <a:srgbClr val="000000"/>
                </a:solidFill>
              </a:rPr>
              <a:t>Группа молодых людей, которые вместе работают, глядя в компьютер или планшет.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5C0B618B-08B2-494A-8254-804854367B16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12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«Речь идет о реализации ваших творческих способностей с помощью компьютеров, чтобы создать то, что вам действительно нравится».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Побудить подростков к размышлению над тем, с чем еще может быть связано программирование.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Если вы планируете заменить это изображение, убедитесь в том, что ваша картинка соответствует следующим критериям: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Вид искусства, который обычно не ассоциируется с программированием, например, музыка или изобразительное искусство.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C25EC88E-F94C-46D7-9DCD-7F63DC173BD0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13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также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совместная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работа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над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созданием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чего-то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нового!»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u="none" dirty="0"/>
              <a:t>Исправить заблуждение о том, что программирование – это то, чем обычно занимаются в полном одиночестве.</a:t>
            </a:r>
            <a:r>
              <a:rPr lang="ru-RU" dirty="0"/>
              <a:t> Программировать могут все, это полезно и интересно. </a:t>
            </a:r>
            <a:endParaRPr lang="ru-RU" b="0" u="none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Если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планируете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заменить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изображение, убедитесь в том,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ваша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соответствует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следующим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критериям: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Группа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молодых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людей, которые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работают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вместе и получают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этого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удовольствие.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F9895923-C2D0-4E01-84A2-C7E76D23725F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14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«Чем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любите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заниматься с друзьями? 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быть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все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угодно — волонтерство, спорт, мода, компьютерные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игры».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Преподнести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как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социальную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деятельность, чтобы, по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возможности, сильнее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заинтересовать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детей.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474F0D53-9DB0-4FB3-A052-B9B30A20AF47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15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«Программирование может быть связано со всем, чем вам нравится заниматься!»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* ПРИМЕРЫ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Те, кто увлекается </a:t>
            </a:r>
            <a:r>
              <a:rPr lang="ru-RU" altLang="ru-RU" b="1" dirty="0">
                <a:solidFill>
                  <a:srgbClr val="000000"/>
                </a:solidFill>
              </a:rPr>
              <a:t>компьютерными играми,</a:t>
            </a:r>
            <a:r>
              <a:rPr lang="ru-RU" altLang="ru-RU" dirty="0">
                <a:solidFill>
                  <a:srgbClr val="000000"/>
                </a:solidFill>
              </a:rPr>
              <a:t> с помощью программирования могут создать свою собственную игру.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Те, кто увлекается </a:t>
            </a:r>
            <a:r>
              <a:rPr lang="ru-RU" altLang="ru-RU" b="1" dirty="0">
                <a:solidFill>
                  <a:srgbClr val="000000"/>
                </a:solidFill>
              </a:rPr>
              <a:t>модой</a:t>
            </a:r>
            <a:r>
              <a:rPr lang="ru-RU" altLang="ru-RU" dirty="0">
                <a:solidFill>
                  <a:srgbClr val="000000"/>
                </a:solidFill>
              </a:rPr>
              <a:t>, могут создать свой блог, где они будут давать советы в области моды.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Любители </a:t>
            </a:r>
            <a:r>
              <a:rPr lang="ru-RU" altLang="ru-RU" b="1" dirty="0">
                <a:solidFill>
                  <a:srgbClr val="000000"/>
                </a:solidFill>
              </a:rPr>
              <a:t>литературы</a:t>
            </a:r>
            <a:r>
              <a:rPr lang="ru-RU" altLang="ru-RU" dirty="0">
                <a:solidFill>
                  <a:srgbClr val="000000"/>
                </a:solidFill>
              </a:rPr>
              <a:t> могут создать сайт, где они будут размещать персональный обзор литературы и давать советы о том, что следует обязательно прочесть в этом месяце.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Учитывая, насколько в этом возрасте важно общение с друзьями, важно подчеркнуть, что программирование можно применить к </a:t>
            </a:r>
            <a:r>
              <a:rPr lang="ru-RU" altLang="ru-RU" i="1" dirty="0">
                <a:solidFill>
                  <a:srgbClr val="000000"/>
                </a:solidFill>
              </a:rPr>
              <a:t>любому</a:t>
            </a:r>
            <a:r>
              <a:rPr lang="ru-RU" altLang="ru-RU" dirty="0">
                <a:solidFill>
                  <a:srgbClr val="000000"/>
                </a:solidFill>
              </a:rPr>
              <a:t> аспекту жизни и что это вполне нормально.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Мы использовали для этого слайда изображение бенгальского огня, чтобы подчеркнуть, как новое понимание программирования может осветить нашу жизнь.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Если вы планируете заменить это изображение, убедитесь в том, что ваша картинка соответствует следующим критериям: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Изображение в формате .gif, которое отображает что-то новое или возможность расширения кругозора.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8F167A67-6EF3-4B77-A373-2E76CBCFCD1D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16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«Мы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начнем в самое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ближайшее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время, поэтому я хочу, чтобы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как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следует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осмыслили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все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то, о чем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говорили, во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время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игры, и подумали, как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использовать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 в повседневной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жизни».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Побудить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учащихся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осмыслить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все,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они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узнали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презентации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занятии Hour of Code</a:t>
            </a:r>
            <a:r>
              <a:rPr lang="ru-RU" altLang="ru-RU" baseline="30000" dirty="0">
                <a:solidFill>
                  <a:srgbClr val="000000"/>
                </a:solidFill>
              </a:rPr>
              <a:t>TM</a:t>
            </a:r>
            <a:r>
              <a:rPr lang="ru-RU" altLang="ru-RU" dirty="0">
                <a:solidFill>
                  <a:srgbClr val="000000"/>
                </a:solidFill>
              </a:rPr>
              <a:t>.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этого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слайда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использовали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девушки с фотоаппаратом, чтобы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еще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раз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подчеркнуть,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быть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полезным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любых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занятий.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Если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планируете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заменить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изображение, убедитесь в том,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ваша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соответствует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следующим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критериям: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Анимационная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того,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обычно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ассоциируется с программированием, в формате .gif.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09817CF4-21E2-4DFA-887E-4E9C880057EA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17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«Ну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что ж, приступим!»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Познакомить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аудиторию с мероприятием Hour of Code</a:t>
            </a:r>
            <a:r>
              <a:rPr lang="ru-RU" altLang="ru-RU" baseline="30000" dirty="0">
                <a:solidFill>
                  <a:srgbClr val="000000"/>
                </a:solidFill>
              </a:rPr>
              <a:t>TM</a:t>
            </a:r>
            <a:r>
              <a:rPr lang="ru-RU" altLang="ru-RU" dirty="0">
                <a:solidFill>
                  <a:srgbClr val="000000"/>
                </a:solidFill>
              </a:rPr>
              <a:t>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Если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планируете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заменить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изображение, убедитесь в том,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ваша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соответствует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следующим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критериям: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Изображение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анимационная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картинка в формате .gif с изображением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молодых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людей, которые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явно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очень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рады.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92152B70-7121-439A-AB8C-AE398B9B73DD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18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u="sng" dirty="0"/>
              <a:t>ПРИМЕР СЦЕНАРИЯ:</a:t>
            </a:r>
          </a:p>
          <a:p>
            <a:endParaRPr lang="ru-RU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u="none" dirty="0"/>
              <a:t>«Готовы начать программировать? Давайте приступим! </a:t>
            </a:r>
            <a:r>
              <a:rPr lang="ru-RU" dirty="0"/>
              <a:t>«На сегодняшнем занятии Hour of Code</a:t>
            </a:r>
            <a:r>
              <a:rPr lang="en-US" baseline="30000" dirty="0"/>
              <a:t>TM</a:t>
            </a:r>
            <a:r>
              <a:rPr lang="ru-RU" dirty="0"/>
              <a:t> мы будем учиться по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 учебнику, созданному на основе игры Minecraft</a:t>
            </a:r>
            <a:r>
              <a:rPr lang="ru-RU" dirty="0"/>
              <a:t>!</a:t>
            </a:r>
            <a:r>
              <a:rPr lang="ru-RU" b="0" u="none" baseline="0" dirty="0"/>
              <a:t> В этом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учебнике используются персонажи и идеи, взятые из видеоигры Minecraft, но в то же время, конечно, он не является в полной мере самой игрой.</a:t>
            </a:r>
            <a:r>
              <a:rPr lang="ru-RU" dirty="0"/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В учебнике Minecraft Hour of Code</a:t>
            </a:r>
            <a:r>
              <a:rPr lang="en-US" baseline="30000" dirty="0"/>
              <a:t>TM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 вы познакомитесь с Агентом и научитесь таким техникам программирования, как циклы, отладка и функции, чтобы создать собственные решения для головоломок и увидеть, как Агент выполняет ваши команды».</a:t>
            </a:r>
            <a:endParaRPr lang="ru-RU" sz="1200" b="0" baseline="0" dirty="0"/>
          </a:p>
          <a:p>
            <a:endParaRPr lang="ru-RU" b="0" u="none" dirty="0"/>
          </a:p>
          <a:p>
            <a:endParaRPr lang="ru-RU" b="0" u="none" dirty="0"/>
          </a:p>
          <a:p>
            <a:endParaRPr lang="ru-RU" b="1" u="sng" dirty="0"/>
          </a:p>
          <a:p>
            <a:r>
              <a:rPr lang="ru-RU" b="1" u="sng" dirty="0"/>
              <a:t>ЦЕЛЬ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u="none" dirty="0"/>
              <a:t>Представить </a:t>
            </a:r>
            <a:r>
              <a:rPr lang="ru-RU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en-US" baseline="30000" dirty="0"/>
              <a:t>TM</a:t>
            </a:r>
            <a:endParaRPr lang="ru-RU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  <a:p>
            <a:endParaRPr lang="ru-RU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u="sng" dirty="0"/>
              <a:t>ЗАМЕТКА ДЛЯ ОРГАНИЗАТОРА:</a:t>
            </a:r>
          </a:p>
          <a:p>
            <a:pPr>
              <a:defRPr/>
            </a:pPr>
            <a:r>
              <a:rPr lang="ru-RU" b="0" dirty="0"/>
              <a:t>Есть и другие учебники Minecraft. </a:t>
            </a:r>
            <a:r>
              <a:rPr lang="ru-RU" dirty="0"/>
              <a:t>Начните с учебника этого года, а затем используйте другие, если дети быстро пройдут его.</a:t>
            </a:r>
            <a:r>
              <a:rPr lang="ru-RU" b="0" dirty="0"/>
              <a:t> Каждый учебник учит разным принципам программирования, так что изучить их все</a:t>
            </a:r>
            <a:r>
              <a:rPr lang="ru-RU" dirty="0"/>
              <a:t> –</a:t>
            </a:r>
            <a:r>
              <a:rPr lang="ru-RU" b="0" dirty="0"/>
              <a:t>отличная идея!</a:t>
            </a:r>
            <a:r>
              <a:rPr lang="ru-RU" dirty="0"/>
              <a:t> </a:t>
            </a:r>
            <a:endParaRPr lang="ru-RU" b="0" dirty="0"/>
          </a:p>
          <a:p>
            <a:endParaRPr lang="ru-RU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Если вы не можете выделить каждому участнику отдельное устройство, попробуйте разбить их на пары, чтобы они менялись на каждом этапе каждого урока, так чтобы каждый из них смог поработать и понаблюдать. Мы предлагаем работать над головоломками самостоятельно.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Через пятнадцать минут похвалите класс за проделанную работу и написанный код.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Если в классе есть ученики, которые уже прошли весь учебник и/или раньше занимались программированием, предложите им пройти его еще раз по </a:t>
            </a:r>
            <a:r>
              <a:rPr lang="ru-RU" sz="1200" b="1" u="none" kern="1200" dirty="0">
                <a:solidFill>
                  <a:schemeClr val="tx1"/>
                </a:solidFill>
                <a:effectLst/>
                <a:latin typeface="+mn-lt"/>
              </a:rPr>
              <a:t>Алмазному пути</a:t>
            </a:r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, включающему в себя дополнительные задачи по программированию, которые необходимо выполнить, чтобы получить алмаз в конце уровня.</a:t>
            </a:r>
            <a:endParaRPr lang="ru-RU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dirty="0"/>
          </a:p>
          <a:p>
            <a:r>
              <a:rPr lang="ru-RU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006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r>
              <a:rPr lang="ru-RU" b="0" dirty="0"/>
              <a:t>«Возможно, вы уже знаете, что программирование – это занятие, с помощью которого люди отдают команды технологиям. Компьютеры не понимают человеческие языки, так что, давая им команды, нам приходится использовать язык, который они понимают. И этот язык – код! А вот чего вы, возможно, не знали: программирование нужно не только разработчикам программ и людям из мира техники</a:t>
            </a:r>
            <a:r>
              <a:rPr lang="ru-RU" dirty="0"/>
              <a:t>. Программирование</a:t>
            </a:r>
            <a:r>
              <a:rPr lang="ru-RU" b="0" baseline="0" dirty="0"/>
              <a:t> – это отличный навык, который </a:t>
            </a:r>
            <a:r>
              <a:rPr lang="ru-RU" b="0" i="1" baseline="0" dirty="0"/>
              <a:t>может получить </a:t>
            </a:r>
            <a:r>
              <a:rPr lang="ru-RU" b="0" i="0" baseline="0" dirty="0"/>
              <a:t>каждый!»</a:t>
            </a:r>
            <a:r>
              <a:rPr lang="ru-RU" dirty="0"/>
              <a:t> </a:t>
            </a:r>
            <a:endParaRPr lang="ru-RU" b="0" i="0" baseline="0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ПРИМЕЧАНИЕ ДЛЯ ОРГАНИЗАТОРА:</a:t>
            </a: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Видео будет воспроизведено автоматически при переходе к следующему слайду.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b="1" dirty="0">
              <a:solidFill>
                <a:srgbClr val="000000"/>
              </a:solidFill>
            </a:endParaRPr>
          </a:p>
          <a:p>
            <a:r>
              <a:rPr lang="ru-RU" b="0" u="none" dirty="0"/>
              <a:t>Задача следующего раздела заключается в том, чтобы изменить ошибочные мнения, связанные с программированием, которые есть у многих молодых людей. </a:t>
            </a:r>
            <a:endParaRPr lang="ru-RU" b="1" u="sng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На этом изображении восемь раз повторяется фраза "The binary code for Hello world" (Двоичный код программы Hello world).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561C1E57-AE37-4034-BF87-F8B11DE77F36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r>
              <a:rPr lang="ru-RU" dirty="0"/>
              <a:t>«Теперь перейдите по адресу</a:t>
            </a:r>
            <a:r>
              <a:rPr lang="ru-RU" b="0" u="none" dirty="0"/>
              <a:t> </a:t>
            </a:r>
            <a:r>
              <a:rPr lang="ru-RU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ru-RU" sz="1200" dirty="0">
                <a:solidFill>
                  <a:schemeClr val="bg1"/>
                </a:solidFill>
                <a:latin typeface="Segoe Pro Light" charset="0"/>
              </a:rPr>
              <a:t>/Minecraft, чтобы найти учебник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Minecraft Hour of Code</a:t>
            </a:r>
            <a:r>
              <a:rPr lang="en-US" baseline="30000" dirty="0"/>
              <a:t>TM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 Hero’s Journey, </a:t>
            </a:r>
            <a:r>
              <a:rPr lang="ru-RU" dirty="0"/>
              <a:t>и мы НАЧИНАЕМ!</a:t>
            </a:r>
            <a:r>
              <a:rPr lang="ru-RU" b="0" u="none" baseline="0" dirty="0"/>
              <a:t> »</a:t>
            </a:r>
            <a:endParaRPr lang="ru-RU" b="1" u="sng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Дать больше времени на получение учебника.</a:t>
            </a:r>
            <a:endParaRPr lang="ru-RU" altLang="ru-RU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ЗАМЕТКА ДЛЯ ОРГАНИЗАТОРОВ:</a:t>
            </a:r>
            <a:endParaRPr lang="ru-RU" altLang="ru-RU" b="1" u="sng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 marL="628650" lvl="1" indent="-171450">
              <a:buFont typeface="Arial"/>
              <a:buChar char="•"/>
            </a:pPr>
            <a:r>
              <a:rPr lang="ru-RU" dirty="0"/>
              <a:t>Оставьте этот слайд на экране, пока дети изучают учебник, и переключитесь на следующий </a:t>
            </a:r>
            <a:r>
              <a:rPr lang="ru-RU" i="1" baseline="0" dirty="0"/>
              <a:t>только</a:t>
            </a:r>
            <a:r>
              <a:rPr lang="ru-RU" dirty="0"/>
              <a:t> после того, как группа будет близка к завершению изучения учебника</a:t>
            </a: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Если участники войдут в учебник, процесс будет сохранен на том этапе, до которого они дошли, и они смогут вернуться к учебнику, если не успели его закончить. </a:t>
            </a:r>
            <a:endParaRPr lang="ru-RU" altLang="ru-RU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Так как обучение проходит в свободной форме и пользователи могут строить что угодно, будьте готовы к нестандартным ситуациям, которые могут быть связаны с тем, что контент создается детьми.</a:t>
            </a:r>
            <a:endParaRPr lang="ru-RU" baseline="0" dirty="0"/>
          </a:p>
          <a:p>
            <a:pPr marL="457200" lvl="1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ru-RU" altLang="ru-RU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 marL="0" lvl="0" indent="0">
              <a:buFont typeface="Arial"/>
              <a:buNone/>
            </a:pPr>
            <a:r>
              <a:rPr lang="ru-RU" b="1" u="sng" baseline="0" dirty="0"/>
              <a:t>ЕСЛИ ВЫ ОГРАНИЧЕНЫ ПО ВРЕМЕНИ:</a:t>
            </a: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Выполните как можно больше задач. Технически подкованные дети могут выполнить их все за 50–60 минут.</a:t>
            </a: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Похвалите учащихся за выполненные задачи и сообщите им, что они могут продолжить программировать дома.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ЕСЛИ ЕСТЬ ДОПОЛНИТЕЛЬНОЕ ВРЕМЯ: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Чтобы заинтересовать учащихся, порекомендуйте им продолжить выполнение последнего задания нестандартным способом. </a:t>
            </a: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Предложите учащимся вернуться к каждой головоломке и решить ее по-другому. Таким образом можно сделать процесс более увлекательным и предоставить возможности для повторения и экспериментов.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Предложите ученикам пройти учебники Minecraft Hour of Code</a:t>
            </a:r>
            <a:r>
              <a:rPr lang="en-US" baseline="30000" dirty="0"/>
              <a:t>TM</a:t>
            </a:r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 Adventurer и/или Minecraft Hour of Code</a:t>
            </a:r>
            <a:r>
              <a:rPr lang="en-US" baseline="30000" dirty="0"/>
              <a:t>TM</a:t>
            </a:r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 Designer.</a:t>
            </a:r>
            <a:endParaRPr lang="ru-RU" b="0" u="none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  <a:ea typeface="Segoe Pro Light"/>
              <a:cs typeface="Segoe Pro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508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«Всем внимание! У вас осталось несколько минут, чтобы закончить урок!»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Предупредить участников о том, что время почти истекло, и урок почти закончен.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Для этого изображения мы подготовили фото котенка в костюме льва в формате .gif</a:t>
            </a:r>
            <a:r>
              <a:rPr lang="ru-RU" altLang="ru-RU" i="1" dirty="0">
                <a:solidFill>
                  <a:srgbClr val="000000"/>
                </a:solidFill>
              </a:rPr>
              <a:t>. </a:t>
            </a:r>
            <a:r>
              <a:rPr lang="ru-RU" altLang="ru-RU" dirty="0">
                <a:solidFill>
                  <a:srgbClr val="000000"/>
                </a:solidFill>
              </a:rPr>
              <a:t>Чтобы привлечь слушателей и поддержать у них интерес к занятию, очень важно подобрать веселый и занимательный контент.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Если вы планируете заменить это изображение, убедитесь в том, что ваша картинка соответствует следующим критериям: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Веселая картинка или изображение в формате .gif, которое показывает, что занятие почти закончилось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A479A0FE-308F-4CBF-B858-B0ADCCAA8360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21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r>
              <a:rPr lang="ru-RU" b="0" u="none" baseline="0" dirty="0"/>
              <a:t>«Давайте вернемся к нашему обсуждению. Изменилось ли ваше представление о том, что такое программирование?»</a:t>
            </a:r>
          </a:p>
          <a:p>
            <a:pPr marL="628650" lvl="1" indent="-171450">
              <a:buFont typeface="Arial"/>
              <a:buChar char="•"/>
            </a:pPr>
            <a:r>
              <a:rPr lang="ru-RU" dirty="0"/>
              <a:t>Что вы ответите, если ваши друзья или семья спросят: «Что такое код»?</a:t>
            </a:r>
          </a:p>
          <a:p>
            <a:pPr marL="628650" lvl="1" indent="-171450">
              <a:buFont typeface="Arial"/>
              <a:buChar char="•"/>
            </a:pPr>
            <a:r>
              <a:rPr lang="ru-RU" dirty="0"/>
              <a:t>Чему вы научились?</a:t>
            </a:r>
          </a:p>
          <a:p>
            <a:pPr marL="628650" lvl="1" indent="-171450">
              <a:buFont typeface="Arial"/>
              <a:buChar char="•"/>
            </a:pPr>
            <a:r>
              <a:rPr lang="ru-RU" dirty="0"/>
              <a:t>Что оказалось для вас самым сложным? Что вы сделали, когда зашли в тупик при поиске решения? Почему это важно? [поощряет настойчивость]</a:t>
            </a:r>
          </a:p>
          <a:p>
            <a:pPr marL="628650" lvl="1" indent="-171450">
              <a:buFont typeface="Arial"/>
              <a:buChar char="•"/>
            </a:pPr>
            <a:r>
              <a:rPr lang="ru-RU" dirty="0"/>
              <a:t>Почему программирование – это творческая задача? [связать программирование с другими видами творчества, например пением, танцами, строительством.]</a:t>
            </a:r>
          </a:p>
          <a:p>
            <a:pPr marL="628650" lvl="1" indent="-171450">
              <a:buFont typeface="Arial"/>
              <a:buChar char="•"/>
            </a:pPr>
            <a:r>
              <a:rPr lang="ru-RU" dirty="0"/>
              <a:t>Из кого получаются лучшие программисты? [работа над избавлением от стереотипов, например, о том, что только мальчики сильны в математике, и им подобных]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Вернуться к первоначальному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вопросу и посмотреть, насколько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изменилось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представление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аудитории о программировании.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Нет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A5A79553-57F9-41CD-AE8C-83064DE52EAB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22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r>
              <a:rPr lang="ru-RU" b="0" u="none" dirty="0"/>
              <a:t>«Что, по-вашему, вы могли бы создать с помощью программирования?</a:t>
            </a:r>
            <a:r>
              <a:rPr lang="ru-RU" dirty="0"/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Программирование можно использовать во всем, что вам нравится».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* ПРИМЕРЫ</a:t>
            </a: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Если вам нравится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волонтерская работа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, вы можете создать веб-сайт, который поможет привлекать ваших друзей и других людей, чтобы заниматься ей вместе.</a:t>
            </a:r>
            <a:endParaRPr lang="ru-RU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Если вам нравится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спорт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, вы можете создать приложение, которое показывает статистику для любимой команды.</a:t>
            </a:r>
            <a:endParaRPr lang="ru-RU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Если вы любите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музыку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, вы можете создать веб-сайт, на котором вы будете делиться с друзьями еженедельными подборками музыки и обзорами новых альбомов. </a:t>
            </a:r>
            <a:endParaRPr lang="ru-RU" dirty="0">
              <a:effectLst/>
            </a:endParaRP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Еще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раз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подчеркнуть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бесконечные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возможности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программирования. 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отличная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возможность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узнать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об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увлечениях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участников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мероприятия и попытаться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показать, как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они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могут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применить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 к своим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любимым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занятиям.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DB1FB301-1773-4822-8051-CB38983AB0C5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23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«Теперь, когда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находитесь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пути к тому, чтобы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стать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настоящими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специалистами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программированию, воспользуйтесь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несколькими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бесплатными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ресурсами! Не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забудьте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записать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ссылки и продолжайте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программировать!»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Побудить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молодых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людей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продолжать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заниматься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программированием.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ЗАМЕТКА ДЛЯ ОРГАНИЗАТОРА: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Участники могут получить доступ к своим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сертификатам Hour of Code</a:t>
            </a:r>
            <a:r>
              <a:rPr lang="en-US" b="1" baseline="30000" dirty="0"/>
              <a:t>TM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в любое время после начала изучения учебника и после завершения мероприятия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 на сайте code.org.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Изменяйте содержимое слайда с дополнительными ресурсами в зависимости от аудитории:</a:t>
            </a:r>
          </a:p>
          <a:p>
            <a:endParaRPr lang="ru-RU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u="none" kern="1200" dirty="0">
                <a:solidFill>
                  <a:schemeClr val="tx1"/>
                </a:solidFill>
                <a:effectLst/>
                <a:latin typeface="+mn-lt"/>
              </a:rPr>
              <a:t>если это возможно, участники могут загрузить свой код в Minecraft: Education Edition и/или Minecraft на Windows 10.</a:t>
            </a:r>
          </a:p>
          <a:p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Участники могут использовать Студию кода для импорта своего кода в настоящую игру – и увидеть, как их код оживает!</a:t>
            </a:r>
          </a:p>
          <a:p>
            <a:endParaRPr lang="ru-RU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Познакомьтесь с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Minecraft: Education Edition разработан для школ и включает в себя инструментарий для работы в классе, планы уроков и многое другое. Для получения дополнительной информации пройдите по ссылке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200" u="sng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https://education.minecraft.net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ru-R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Узнайте, как еще можно популяризировать навыки работы с цифровыми технологиями, от цифровой грамотности до обучения в области компьютерных наук, на странице</a:t>
            </a:r>
            <a:br>
              <a:rPr dirty="0"/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 </a:t>
            </a:r>
          </a:p>
          <a:p>
            <a:pPr>
              <a:spcBef>
                <a:spcPct val="0"/>
              </a:spcBef>
            </a:pPr>
            <a:br>
              <a:rPr dirty="0"/>
            </a:br>
            <a:r>
              <a:rPr lang="ru-RU" sz="1200" b="1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Code.org </a:t>
            </a:r>
            <a:r>
              <a:rPr lang="ru-RU" sz="1200" b="1" i="0" u="sng" strike="noStrike" kern="1200" dirty="0">
                <a:solidFill>
                  <a:schemeClr val="tx1"/>
                </a:solidFill>
                <a:effectLst/>
                <a:latin typeface="+mn-lt"/>
              </a:rPr>
              <a:t>(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https://code.org/educate</a:t>
            </a:r>
            <a:r>
              <a:rPr lang="ru-RU" sz="1200" b="1" i="0" u="sng" strike="noStrike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 — выйдите за рамки Hour of Code</a:t>
            </a:r>
            <a:r>
              <a:rPr lang="en-US" baseline="30000" dirty="0"/>
              <a:t>TM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 при помощи инструментов для преподавателей с Code.org. От вас не требуется опыт, чтобы начать преподавать информатику и вычислительную технику в своем классе. Code.org предлагает учебную программу, планы уроков, качественные профессиональные программы обучения и массу полезных инструментов для всех уровней учащихся — все, что нужно, и бесплатно. Перейдите на сайт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hlinkClick r:id="rId5"/>
              </a:rPr>
              <a:t>code.org/educate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 и выберите необходимый уровень, чтобы начать.</a:t>
            </a:r>
            <a:br>
              <a:rPr dirty="0"/>
            </a:b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  <a:br>
              <a:rPr dirty="0"/>
            </a:br>
            <a:r>
              <a:rPr lang="ru-RU" sz="1200" b="1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Студия кода </a:t>
            </a:r>
            <a:r>
              <a:rPr lang="ru-RU" sz="1200" b="1" i="0" u="sng" strike="noStrike" kern="1200" dirty="0">
                <a:solidFill>
                  <a:schemeClr val="tx1"/>
                </a:solidFill>
                <a:effectLst/>
                <a:latin typeface="+mn-lt"/>
              </a:rPr>
              <a:t>(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hlinkClick r:id="rId6"/>
              </a:rPr>
              <a:t>https://studio.code.org</a:t>
            </a:r>
            <a:r>
              <a:rPr lang="ru-RU" sz="1200" b="1" i="0" u="sng" strike="noStrike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. Вы хорошо провели время на мероприятии Hour of Code</a:t>
            </a:r>
            <a:r>
              <a:rPr lang="en-US" baseline="30000" dirty="0"/>
              <a:t>TM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? Мир информатики и вычислительной техники таит еще много неизведанного! Студия кода содержит головоломки, игры и курсы для всех возрастов. Вы научитесь создавать собственные игры и приложения, поделитесь ими с друзьями. Перейдите на сайт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hlinkClick r:id="rId7"/>
              </a:rPr>
              <a:t>studio.code.org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 и начните учиться.</a:t>
            </a:r>
            <a:br>
              <a:rPr dirty="0"/>
            </a:b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BCF39A63-2E0B-4E79-B252-D66262214F98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24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 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r>
              <a:rPr lang="ru-RU" b="0" u="none" baseline="0" dirty="0"/>
              <a:t>Завершить мероприятие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Если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планируете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заменить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изображение, убедитесь в том,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ваша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соответствует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следующим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критериям: </a:t>
            </a: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Содержит мужские и женские образы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видно,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участники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хорошо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проводят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время</a:t>
            </a:r>
            <a:r>
              <a:rPr lang="ru-RU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Люди на картинке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изображены в группе, а не по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одному</a:t>
            </a:r>
            <a:r>
              <a:rPr lang="ru-RU" dirty="0"/>
              <a:t> 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7B21EDBF-73B4-45E0-AF96-C0A8C487DA8D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25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u="sng" dirty="0"/>
              <a:t>Авторские права 2017 г.: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Данная презентация используется по лицензии, а не продана. Вы не можете копировать, адаптировать, изменять, создавать на ее основе производные работы, распространять, публиковать, продавать или использовать данный контент в коммерческих целях без предварительного письменного согласия корпорации Майкрософт.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Эта презентация предоставляется на условиях «как есть». Корпорация Майкрософт не дает никаких гарантий, явных или подразумеваемых. Информация и взгляды, содержащиеся в данной презентации, включая URL-адреса и прочие ссылки на веб-сайты в Интернете, могут изменяться без предупреждения.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Некоторые из примеров, приведенных здесь, использованы только для иллюстрации и являются вымышленными. Данные материалы не подразумевают наличия никаких реальных ассоциаций или связей и не могут иметь их.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Вы можете использовать данную презентацию в личных целях, а также для занятий в классах и аудиториях в рамках мероприятий code.org и других мероприятий, посвященных программированию. Данная презентация не дает вам каких-либо юридических прав на любую интеллектуальную собственность в продуктах корпорации Майкрософт.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Майкрософт и все товарные знаки, перечисленные по адресу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http://www.microsoft.com/en-us/legal/intellectualproperty/trademarks/en-us.aspx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, являются товарными знаками группы компаний Майкрософт. Все прочие товарные знаки являются собственностью соответствующих владельцев.</a:t>
            </a:r>
          </a:p>
          <a:p>
            <a:endParaRPr lang="ru-RU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 г. Code.org®, логотип CODE и Hour of Code® являются товарными знаками Code.org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 © 2017 г. «Minecraft» является товарным ознаком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Корпорация Майкрософт (Microsoft Corporation), 2017 г. Все права защищены.</a:t>
            </a:r>
          </a:p>
          <a:p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0EC2C-E6BA-F248-9EDA-113245C92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031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r>
              <a:rPr lang="ru-RU" b="0" u="none" dirty="0"/>
              <a:t>«О чем вы думаете, когда слышите слово «программирование»? Подумайте пару минут о смысле слова «программирование» и том, что оно означает для вас».</a:t>
            </a:r>
          </a:p>
          <a:p>
            <a:endParaRPr lang="ru-RU" b="0" u="none" baseline="0" dirty="0"/>
          </a:p>
          <a:p>
            <a:r>
              <a:rPr lang="ru-RU" b="0" u="none" baseline="0" dirty="0"/>
              <a:t>[пригласите всех к обсуждению]</a:t>
            </a:r>
          </a:p>
          <a:p>
            <a:endParaRPr lang="ru-RU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u="none" dirty="0"/>
              <a:t>«А теперь давайте посмотрим короткий видеоролик, в котором рассказывается, насколько популярным стало программирование и как много молодых людей, вроде вас, начали им заниматься!»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ru-RU" dirty="0"/>
              <a:t>Цель: </a:t>
            </a:r>
            <a:r>
              <a:rPr lang="ru-RU" b="0" u="none" baseline="0" dirty="0"/>
              <a:t>стимулировать обсуждение и выяснить, какие предвзятые представления есть у молодых людей относительно программирования. Мы знаем, что существует несколько общих заблуждений относительно программирования и компьютерных наук: они только для тех, кто разбирается в математике, для «ботаников» и преимущественно для мальчиков.</a:t>
            </a:r>
            <a:r>
              <a:rPr lang="ru-RU" dirty="0"/>
              <a:t> </a:t>
            </a:r>
            <a:r>
              <a:rPr lang="ru-RU" kern="1200" dirty="0">
                <a:effectLst/>
                <a:latin typeface="+mn-lt"/>
              </a:rPr>
              <a:t>На следующих слайдах мы исправим любые заблуждения о программировании, чтобы изменить взгляды участников, прежде чем переходить к учебнику.</a:t>
            </a:r>
            <a:r>
              <a:rPr lang="ru-RU" dirty="0"/>
              <a:t> </a:t>
            </a:r>
            <a:endParaRPr lang="ru-RU" b="1" u="sng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r>
              <a:rPr lang="ru-RU" b="1" u="sng" dirty="0"/>
              <a:t>ЗАМЕТКА ДЛЯ ОРГАНИЗАТОРА:</a:t>
            </a:r>
          </a:p>
          <a:p>
            <a:r>
              <a:rPr lang="ru-RU" b="0" u="none" dirty="0"/>
              <a:t>Будьте осторожны, упоминая о заблуждениях, не укрепляйте их. Спросите у группы, что об этом думают они! Возможно, вы удивитесь!</a:t>
            </a:r>
          </a:p>
          <a:p>
            <a:endParaRPr lang="ru-RU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u="none" dirty="0"/>
              <a:t>«Сперва мы посмотрим короткий видеоролик, в котором рассказывается, насколько популярным стало программирование в последние годы и как много молодых людей, вроде вас, начали им заниматься!»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0A0ADDA2-EB88-439B-A0EC-9267E3774922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3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u="sng" dirty="0"/>
              <a:t>ЦЕЛЬ СЛАЙДА:</a:t>
            </a:r>
          </a:p>
          <a:p>
            <a:endParaRPr lang="ru-RU" b="1" u="sng" baseline="0" dirty="0"/>
          </a:p>
          <a:p>
            <a:r>
              <a:rPr lang="ru-RU" b="0" u="none" baseline="0" dirty="0"/>
              <a:t>Заинтересовать молодых людей учебником Hour of Code</a:t>
            </a:r>
            <a:r>
              <a:rPr lang="en-US" b="0" u="none" baseline="30000" dirty="0"/>
              <a:t>TM</a:t>
            </a:r>
            <a:r>
              <a:rPr lang="ru-RU" b="0" u="none" baseline="0" dirty="0"/>
              <a:t>.</a:t>
            </a:r>
            <a:endParaRPr lang="ru-RU" b="1" u="sng" dirty="0"/>
          </a:p>
          <a:p>
            <a:endParaRPr lang="ru-RU" b="1" u="sng" dirty="0"/>
          </a:p>
          <a:p>
            <a:r>
              <a:rPr lang="ru-RU" b="1" u="sng" dirty="0"/>
              <a:t>ИНСТРУКЦИИ К ИЗОБРАЖЕНИЯМ ЭТОГО СЛАЙДА:</a:t>
            </a:r>
            <a:endParaRPr lang="ru-RU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/>
              <a:t>Видеоролик должен воспроизвестись автоматически. </a:t>
            </a:r>
          </a:p>
          <a:p>
            <a:endParaRPr lang="ru-RU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Если вы хотите поменять язык или субтитры, вы можете сделать это с помощью расположенной ниже ссылки, щелкнув по шестеренке «Настройки» в правом нижнем углу видеоролика. Возможно, вам придется самостоятельно вставить ссылку: https://www.youtube.com/watch?t=1&amp;v=2DxWIxec6yo</a:t>
            </a:r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Дополнительные видеоматериалы можно найти на сайте code.org и использовать их вместо представленных в данной версии презентации, если вы хотите изменить метод подачи материала для аудитории.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97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«Поговорим о том, что</a:t>
            </a:r>
            <a:r>
              <a:rPr lang="ru-RU" dirty="0"/>
              <a:t> </a:t>
            </a:r>
            <a:r>
              <a:rPr lang="ru-RU" altLang="ru-RU" i="1" dirty="0">
                <a:solidFill>
                  <a:srgbClr val="000000"/>
                </a:solidFill>
              </a:rPr>
              <a:t>не</a:t>
            </a:r>
            <a:r>
              <a:rPr lang="ru-RU" dirty="0"/>
              <a:t> </a:t>
            </a:r>
            <a:r>
              <a:rPr lang="ru-RU" altLang="ru-RU" i="1" dirty="0">
                <a:solidFill>
                  <a:srgbClr val="000000"/>
                </a:solidFill>
              </a:rPr>
              <a:t>характерно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программирования. Не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обязательно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заниматься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программированием в одиночестве, и 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так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сложно, как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показаться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стороны!»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 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Слайды 5-8 предназначены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того, чтобы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изменить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ошибочные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представления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подростков 11-14 лет о том, как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выглядят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программисты, и о самом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программировании. Мы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действительно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хотим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помочь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ребятам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сломать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стереотипы и дать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возможность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понять,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характерно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программирования: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Уединенное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занятие</a:t>
            </a:r>
            <a:r>
              <a:rPr lang="ru-RU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Мужское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занятие</a:t>
            </a:r>
            <a:r>
              <a:rPr lang="ru-RU" dirty="0"/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Только для «ботаников»</a:t>
            </a:r>
            <a:endParaRPr lang="ru-RU" dirty="0">
              <a:effectLst/>
            </a:endParaRP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Только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тех, кто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хорошо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знает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математику</a:t>
            </a:r>
            <a:r>
              <a:rPr lang="ru-RU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Именно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тех, кто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хочет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разрабатывать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компьютерные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программы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1762EE0A-5969-4B51-88D8-34B560F7D7E5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5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ru-RU" b="0" u="none" dirty="0"/>
              <a:t>«Также программирование – это не только</a:t>
            </a:r>
            <a:r>
              <a:rPr lang="ru-RU" dirty="0"/>
              <a:t> </a:t>
            </a:r>
            <a:r>
              <a:rPr lang="ru-RU" b="0" u="none" dirty="0"/>
              <a:t>сидение часами за столом в одиночестве! Разноплановые команды программистов находят лучшие решения и создают более совершенные программы.</a:t>
            </a:r>
            <a:r>
              <a:rPr lang="ru-RU" altLang="ru-RU" dirty="0">
                <a:solidFill>
                  <a:srgbClr val="000000"/>
                </a:solidFill>
              </a:rPr>
              <a:t>»</a:t>
            </a:r>
            <a:endParaRPr lang="ru-RU" b="1" u="sng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 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Программирование доступно каждому. Разноплановые команды программистов создают более совершенные программы.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43CF6AED-BC42-4441-9589-9DA7709D14C7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6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«А ведь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вы, наверное, не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знали, что</a:t>
            </a:r>
            <a:r>
              <a:rPr lang="ru-RU" dirty="0"/>
              <a:t> </a:t>
            </a:r>
            <a:r>
              <a:rPr lang="ru-RU" altLang="ru-RU" i="1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i="1" dirty="0">
                <a:solidFill>
                  <a:srgbClr val="000000"/>
                </a:solidFill>
              </a:rPr>
              <a:t>самом</a:t>
            </a:r>
            <a:r>
              <a:rPr lang="ru-RU" dirty="0"/>
              <a:t> </a:t>
            </a:r>
            <a:r>
              <a:rPr lang="ru-RU" altLang="ru-RU" i="1" dirty="0">
                <a:solidFill>
                  <a:srgbClr val="000000"/>
                </a:solidFill>
              </a:rPr>
              <a:t>деле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очень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помогает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котятам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работе…»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Вызвать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смех. Этот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забавный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слайд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должен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разрядить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обстановку!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В этот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слайд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нужно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вставить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забавное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анимационную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картинку в формате .gif, чтобы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заинтересовать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аудиторию. 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5013F6AD-5BE0-48DE-AAB5-3B39EB8D62DF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7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«Шутка!»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Показать, что предыдущий слайд был шуткой.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AF1DD934-6FDC-41DE-AB4B-6B946CC2469C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8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«А теперь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давайте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поговорим о том,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такое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</a:t>
            </a:r>
            <a:r>
              <a:rPr lang="ru-RU" dirty="0"/>
              <a:t> </a:t>
            </a:r>
            <a:r>
              <a:rPr lang="ru-RU" altLang="ru-RU" i="1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i="1" dirty="0">
                <a:solidFill>
                  <a:srgbClr val="000000"/>
                </a:solidFill>
              </a:rPr>
              <a:t>самом</a:t>
            </a:r>
            <a:r>
              <a:rPr lang="ru-RU" dirty="0"/>
              <a:t> </a:t>
            </a:r>
            <a:r>
              <a:rPr lang="ru-RU" altLang="ru-RU" i="1" dirty="0">
                <a:solidFill>
                  <a:srgbClr val="000000"/>
                </a:solidFill>
              </a:rPr>
              <a:t>деле</a:t>
            </a:r>
            <a:r>
              <a:rPr lang="ru-RU" altLang="ru-RU" dirty="0">
                <a:solidFill>
                  <a:srgbClr val="000000"/>
                </a:solidFill>
              </a:rPr>
              <a:t>. Возможно, 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знали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об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этом, 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 – 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коллективное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занятие, которым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могут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заниматься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как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мальчики, </a:t>
            </a:r>
            <a:r>
              <a:rPr lang="ru-RU" altLang="ru-RU" i="1" dirty="0">
                <a:solidFill>
                  <a:srgbClr val="000000"/>
                </a:solidFill>
              </a:rPr>
              <a:t>так 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девочки!»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слайдах 9-12 мы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наглядно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показываем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молодым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людям,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быть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увлекательным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занятием. Мы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хотим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подчеркнуть,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 – </a:t>
            </a:r>
            <a:r>
              <a:rPr lang="ru-RU" altLang="ru-RU" b="1" dirty="0">
                <a:solidFill>
                  <a:srgbClr val="000000"/>
                </a:solidFill>
              </a:rPr>
              <a:t>это</a:t>
            </a:r>
            <a:r>
              <a:rPr lang="ru-RU" altLang="ru-RU" dirty="0">
                <a:solidFill>
                  <a:srgbClr val="000000"/>
                </a:solidFill>
              </a:rPr>
              <a:t>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Коллективное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занятие</a:t>
            </a:r>
            <a:r>
              <a:rPr lang="ru-RU" dirty="0"/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Пол не важен</a:t>
            </a:r>
            <a:endParaRPr lang="ru-RU" dirty="0">
              <a:effectLst/>
            </a:endParaRP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интровертов и экстравертов</a:t>
            </a:r>
            <a:r>
              <a:rPr lang="ru-RU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Относится к решению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задач. 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самом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деле в программировании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очень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мало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математики</a:t>
            </a:r>
            <a:r>
              <a:rPr lang="ru-RU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Предназначено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людей, которые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хотят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пользоваться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компьютером, чтобы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расширить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круг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своих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увлечений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Если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планируете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заменить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изображение, убедитесь в том,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ваша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соответствует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следующим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критериям: </a:t>
            </a: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Включает в себя молодежь и детей раннего подросткового/среднего школьного возраста </a:t>
            </a:r>
            <a:endParaRPr lang="ru-RU" dirty="0">
              <a:effectLst/>
            </a:endParaRP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видно,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участники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хорошо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проводят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время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компьютером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Люди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изображены в группе, а не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одному</a:t>
            </a:r>
            <a:r>
              <a:rPr lang="ru-RU" dirty="0"/>
              <a:t> 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На картинке люди разного пола</a:t>
            </a:r>
            <a:endParaRPr lang="ru-RU" dirty="0">
              <a:effectLst/>
            </a:endParaRPr>
          </a:p>
          <a:p>
            <a:pPr marL="457200" lvl="1" indent="0">
              <a:spcBef>
                <a:spcPct val="0"/>
              </a:spcBef>
              <a:buFontTx/>
              <a:buNone/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5218C274-7F24-4974-B5FF-CEBDA38CCD8F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9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46A01B-D2A1-49C8-A624-F15D4A723570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C4606D-EABB-4E12-A899-F9EACE60B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38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10F57-DDC0-4031-AEDE-53223A870D22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A381C-6B40-4FE7-B4BA-F03FEEE13C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2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871E9-F02F-4BDC-A6AE-403B02C9684F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78467-C06C-405F-B65F-CE1A6D3157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4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3C48C-8E55-48EF-9ACE-2AB82D8BC3AC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F1CBC-85EF-4581-A77B-4792907B99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041E7-C2FA-4AF9-B77D-A1B58BDD2FB6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4DE358-E42E-46D4-85EA-381820407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9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D43297-C365-40DB-B11E-7CE2F72DED92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40D92-C428-4B8E-8235-3FF66B419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0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5032B-5096-4C29-A2D8-D1F3FFDF3CD5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41CE1-7A30-46F8-B157-0C4D8DBB9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21321-FCCC-4308-A3C0-47EF512B194E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257A0-9328-4BEF-ACE9-203CE16DE5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4F5574-6CF8-4C35-9B3E-3ED72409675D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AAC5C-F135-4FA0-90CC-8E723D332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4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9DAFF-13E6-4579-AF97-57261BE11AF7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69971-6C9E-410D-9A1F-65E099E406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5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F2950-38CA-4703-A593-A7CD0955D279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5F287A-57AF-43E6-AEAA-BDC913BB57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0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713203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1B4CF8B-F922-418F-8903-4F97DA1496AF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713203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713203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7B0BD91-D10B-47B5-A278-7CDB05F20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p051U7Rvds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7119" y="111125"/>
            <a:ext cx="8855488" cy="553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-22225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12"/>
          <p:cNvSpPr>
            <a:spLocks noChangeArrowheads="1"/>
          </p:cNvSpPr>
          <p:nvPr/>
        </p:nvSpPr>
        <p:spPr bwMode="auto">
          <a:xfrm>
            <a:off x="436563" y="3194132"/>
            <a:ext cx="568120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Добро пожаловать </a:t>
            </a:r>
            <a:b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на мероприятие</a:t>
            </a:r>
          </a:p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en-US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endParaRPr lang="ru-RU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2053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9863"/>
            <a:ext cx="2955925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Добро пожаловать на мероприятие Hour of Code™! 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2C3F13CB-9C43-4B64-AC86-544EA8FE82A7}" type="slidenum">
              <a:rPr lang="en-US" altLang="ru-RU" smtClean="0"/>
              <a:pPr/>
              <a:t>1</a:t>
            </a:fld>
            <a:endParaRPr lang="en-US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1" descr="Небольшая группа детей вместе работает над проектом" title="Небольшая группа детей вместе работает над проектом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173038"/>
            <a:ext cx="6915150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6"/>
          <p:cNvSpPr>
            <a:spLocks noChangeArrowheads="1"/>
          </p:cNvSpPr>
          <p:nvPr/>
        </p:nvSpPr>
        <p:spPr bwMode="auto">
          <a:xfrm>
            <a:off x="228600" y="2873375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Верно.</a:t>
            </a:r>
          </a:p>
        </p:txBody>
      </p:sp>
      <p:pic>
        <p:nvPicPr>
          <p:cNvPr id="1126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33588"/>
            <a:ext cx="6953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И это тоже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20CE2F5-CFB2-40C4-9656-BE23804AAF85}" type="slidenum">
              <a:rPr lang="en-US" altLang="ru-RU" smtClean="0"/>
              <a:pPr/>
              <a:t>10</a:t>
            </a:fld>
            <a:endParaRPr lang="en-US" alt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6"/>
          <p:cNvSpPr>
            <a:spLocks noChangeArrowheads="1"/>
          </p:cNvSpPr>
          <p:nvPr/>
        </p:nvSpPr>
        <p:spPr bwMode="auto">
          <a:xfrm>
            <a:off x="647699" y="2540000"/>
            <a:ext cx="693843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Программирование — это...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Программирование — это...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7340070E-D750-497B-BA99-C769BC2FBE6C}" type="slidenum">
              <a:rPr lang="en-US" altLang="ru-RU" smtClean="0"/>
              <a:pPr/>
              <a:t>11</a:t>
            </a:fld>
            <a:endParaRPr lang="en-US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856323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16"/>
          <p:cNvSpPr>
            <a:spLocks noChangeArrowheads="1"/>
          </p:cNvSpPr>
          <p:nvPr/>
        </p:nvSpPr>
        <p:spPr bwMode="auto">
          <a:xfrm>
            <a:off x="4572000" y="2884488"/>
            <a:ext cx="4343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Решение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задач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15365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13" y="203835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Решение задач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712AD6B-20F9-431B-9D78-48C055CCA72A}" type="slidenum">
              <a:rPr lang="en-US" altLang="ru-RU" smtClean="0"/>
              <a:pPr/>
              <a:t>12</a:t>
            </a:fld>
            <a:endParaRPr lang="en-US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Цветные карандаши " title="Цветные карандаши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392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4572000" y="2884488"/>
            <a:ext cx="4343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Креативность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16389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041525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Креативность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AECF045E-42B4-4BD3-8544-6D47EB1E79C6}" type="slidenum">
              <a:rPr lang="en-US" altLang="ru-RU" smtClean="0"/>
              <a:pPr/>
              <a:t>13</a:t>
            </a:fld>
            <a:endParaRPr lang="en-US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348" y="0"/>
            <a:ext cx="4572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1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041525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10"/>
          <p:cNvSpPr>
            <a:spLocks noChangeArrowheads="1"/>
          </p:cNvSpPr>
          <p:nvPr/>
        </p:nvSpPr>
        <p:spPr bwMode="auto">
          <a:xfrm>
            <a:off x="4572000" y="2884488"/>
            <a:ext cx="4343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Совместная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деятельность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Совместная деятельность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612B720-BEF1-4925-B0C8-635DFE955897}" type="slidenum">
              <a:rPr lang="en-US" altLang="ru-RU" smtClean="0"/>
              <a:pPr/>
              <a:t>14</a:t>
            </a:fld>
            <a:endParaRPr lang="en-US" alt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1275E0-B74B-4111-A65C-C56AC9168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62" y="2114825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14"/>
          <p:cNvSpPr>
            <a:spLocks noChangeArrowheads="1"/>
          </p:cNvSpPr>
          <p:nvPr/>
        </p:nvSpPr>
        <p:spPr bwMode="auto">
          <a:xfrm>
            <a:off x="4816475" y="2041525"/>
            <a:ext cx="404177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Чем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вам и вашим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друзьям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нравится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заниматься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больше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всего? </a:t>
            </a:r>
          </a:p>
        </p:txBody>
      </p:sp>
      <p:sp>
        <p:nvSpPr>
          <p:cNvPr id="19460" name="Rectangle 26"/>
          <p:cNvSpPr>
            <a:spLocks noChangeArrowheads="1"/>
          </p:cNvSpPr>
          <p:nvPr/>
        </p:nvSpPr>
        <p:spPr bwMode="auto">
          <a:xfrm>
            <a:off x="223838" y="2868613"/>
            <a:ext cx="4348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Вопрос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19461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92325"/>
            <a:ext cx="6858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Чем вы любите заниматься?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9DCDD50-8E92-408E-B871-D7D352D7B35A}" type="slidenum">
              <a:rPr lang="en-US" altLang="ru-RU" smtClean="0"/>
              <a:pPr/>
              <a:t>15</a:t>
            </a:fld>
            <a:endParaRPr lang="en-US" alt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Искры" title="Искры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0"/>
            <a:ext cx="86598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Воплотите свои увлечения в жизнь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0EAA0F3D-1019-43E7-82DC-5367573C4D00}" type="slidenum">
              <a:rPr lang="en-US" altLang="ru-RU" smtClean="0"/>
              <a:pPr/>
              <a:t>16</a:t>
            </a:fld>
            <a:endParaRPr lang="en-US" altLang="ru-RU"/>
          </a:p>
        </p:txBody>
      </p:sp>
      <p:sp>
        <p:nvSpPr>
          <p:cNvPr id="4" name="TextBox 3"/>
          <p:cNvSpPr txBox="1"/>
          <p:nvPr/>
        </p:nvSpPr>
        <p:spPr>
          <a:xfrm>
            <a:off x="693420" y="3397250"/>
            <a:ext cx="2834640" cy="5715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C6EE1-0481-4E9F-A180-144467999A9F}"/>
              </a:ext>
            </a:extLst>
          </p:cNvPr>
          <p:cNvSpPr txBox="1"/>
          <p:nvPr/>
        </p:nvSpPr>
        <p:spPr>
          <a:xfrm>
            <a:off x="714375" y="2798445"/>
            <a:ext cx="3087688" cy="5715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275" y="3994785"/>
            <a:ext cx="2339975" cy="571500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  <a:cs typeface="+mn-cs"/>
            </a:endParaRPr>
          </a:p>
        </p:txBody>
      </p:sp>
      <p:sp>
        <p:nvSpPr>
          <p:cNvPr id="20487" name="Rectangle 13"/>
          <p:cNvSpPr>
            <a:spLocks noChangeArrowheads="1"/>
          </p:cNvSpPr>
          <p:nvPr/>
        </p:nvSpPr>
        <p:spPr bwMode="auto">
          <a:xfrm>
            <a:off x="657225" y="1648588"/>
            <a:ext cx="3144838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Чем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бы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вы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ни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увлекались, программирование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поможет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вам в этом.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Девушка с фотоаппаратом собирается сделать снимок" title="Девушка с фотоаппаратом собирается сделать снимок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0"/>
            <a:ext cx="8948737" cy="57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Примените полученные знания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9957F526-5EED-4B54-B841-16352CB9508B}" type="slidenum">
              <a:rPr lang="en-US" altLang="ru-RU" smtClean="0"/>
              <a:pPr/>
              <a:t>17</a:t>
            </a:fld>
            <a:endParaRPr lang="en-US" alt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5C960E-9EB2-4024-AD55-5DC8D60DEDCA}"/>
              </a:ext>
            </a:extLst>
          </p:cNvPr>
          <p:cNvSpPr txBox="1"/>
          <p:nvPr/>
        </p:nvSpPr>
        <p:spPr>
          <a:xfrm>
            <a:off x="662305" y="3890010"/>
            <a:ext cx="2022475" cy="4572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925" y="2868930"/>
            <a:ext cx="2022475" cy="4572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924" y="3411220"/>
            <a:ext cx="3910013" cy="4572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924" y="4439920"/>
            <a:ext cx="3648075" cy="4572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  <a:cs typeface="+mn-cs"/>
            </a:endParaRPr>
          </a:p>
        </p:txBody>
      </p:sp>
      <p:sp>
        <p:nvSpPr>
          <p:cNvPr id="21513" name="Rectangle 13"/>
          <p:cNvSpPr>
            <a:spLocks noChangeArrowheads="1"/>
          </p:cNvSpPr>
          <p:nvPr/>
        </p:nvSpPr>
        <p:spPr bwMode="auto">
          <a:xfrm>
            <a:off x="609600" y="1094135"/>
            <a:ext cx="393065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Во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время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проведения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учебного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занятия Hour of Code</a:t>
            </a:r>
            <a:r>
              <a:rPr lang="ru-RU" altLang="ru-RU" sz="3200" baseline="30000" dirty="0">
                <a:solidFill>
                  <a:srgbClr val="FFFFFF"/>
                </a:solidFill>
                <a:latin typeface="Segoe UI Light" panose="020B0502040204020203" pitchFamily="34" charset="0"/>
              </a:rPr>
              <a:t>TM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 ,</a:t>
            </a:r>
          </a:p>
          <a:p>
            <a:pPr>
              <a:buSzPct val="100000"/>
            </a:pP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не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забывайте о том, как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можно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применить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то, что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вы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изучаете, к любимому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FFFFFF"/>
                </a:solidFill>
                <a:latin typeface="Segoe UI Light" panose="020B0502040204020203" pitchFamily="34" charset="0"/>
              </a:rPr>
              <a:t>занятию.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 descr="Студенты восторженно кричат" title="Студенты восторженно кричат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 bwMode="auto">
          <a:xfrm>
            <a:off x="238125" y="127000"/>
            <a:ext cx="5635625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1"/>
          <p:cNvSpPr>
            <a:spLocks noChangeArrowheads="1"/>
          </p:cNvSpPr>
          <p:nvPr/>
        </p:nvSpPr>
        <p:spPr bwMode="auto">
          <a:xfrm>
            <a:off x="4781550" y="2257425"/>
            <a:ext cx="36766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Minecraft </a:t>
            </a:r>
            <a:b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</a:b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Hour of Code</a:t>
            </a:r>
            <a:r>
              <a:rPr lang="ru-RU" altLang="ru-RU" sz="3600" baseline="30000" dirty="0">
                <a:solidFill>
                  <a:srgbClr val="FFFFFF"/>
                </a:solidFill>
                <a:latin typeface="Segoe UI Light" panose="020B0502040204020203" pitchFamily="34" charset="0"/>
              </a:rPr>
              <a:t>TM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, </a:t>
            </a:r>
          </a:p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как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это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делается!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Как это делается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CF502C9-49B2-4B0C-BACE-74B1835364E5}" type="slidenum">
              <a:rPr lang="en-US" altLang="ru-RU" smtClean="0"/>
              <a:pPr/>
              <a:t>18</a:t>
            </a:fld>
            <a:endParaRPr lang="en-US" alt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4364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en-US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: </a:t>
            </a:r>
          </a:p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609" y="60325"/>
            <a:ext cx="4692832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6"/>
          <p:cNvSpPr>
            <a:spLocks noChangeArrowheads="1"/>
          </p:cNvSpPr>
          <p:nvPr/>
        </p:nvSpPr>
        <p:spPr bwMode="auto">
          <a:xfrm>
            <a:off x="4959350" y="2044016"/>
            <a:ext cx="36576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Прежде</a:t>
            </a:r>
            <a:r>
              <a:rPr lang="ru-RU"/>
              <a:t> </a:t>
            </a:r>
            <a:r>
              <a:rPr lang="ru-RU" altLang="ru-RU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чем</a:t>
            </a:r>
            <a:r>
              <a:rPr lang="ru-RU"/>
              <a:t> </a:t>
            </a:r>
            <a:r>
              <a:rPr lang="ru-RU" altLang="ru-RU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мы</a:t>
            </a:r>
            <a:r>
              <a:rPr lang="ru-RU"/>
              <a:t> </a:t>
            </a:r>
            <a:r>
              <a:rPr lang="ru-RU" altLang="ru-RU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приступим, давайте</a:t>
            </a:r>
            <a:r>
              <a:rPr lang="ru-RU"/>
              <a:t> </a:t>
            </a:r>
            <a:r>
              <a:rPr lang="ru-RU" altLang="ru-RU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поговорим о программировании.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Давайте поговорим о программировании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B86DFF3-07DF-4B59-B00F-B52B843AC5B7}" type="slidenum">
              <a:rPr lang="en-US" altLang="ru-RU" smtClean="0"/>
              <a:pPr/>
              <a:t>2</a:t>
            </a:fld>
            <a:endParaRPr lang="en-US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1259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Segoe UI Light" panose="020B0502040204020203" pitchFamily="34" charset="0"/>
              </a:rPr>
              <a:t>Новый учебник можно найти на сайте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 your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  <p:pic>
        <p:nvPicPr>
          <p:cNvPr id="2765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11"/>
          <p:cNvSpPr>
            <a:spLocks noChangeArrowheads="1"/>
          </p:cNvSpPr>
          <p:nvPr/>
        </p:nvSpPr>
        <p:spPr bwMode="auto">
          <a:xfrm>
            <a:off x="647700" y="2543175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Завершение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Завершение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D679A4E-5FED-4AA9-B7DE-9E96E803B74B}" type="slidenum">
              <a:rPr lang="en-US" altLang="ru-RU" smtClean="0"/>
              <a:pPr/>
              <a:t>21</a:t>
            </a:fld>
            <a:endParaRPr lang="en-US" alt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14"/>
          <p:cNvSpPr>
            <a:spLocks noChangeArrowheads="1"/>
          </p:cNvSpPr>
          <p:nvPr/>
        </p:nvSpPr>
        <p:spPr bwMode="auto">
          <a:xfrm>
            <a:off x="4737418" y="1708150"/>
            <a:ext cx="4557713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400" spc="-30" dirty="0">
                <a:solidFill>
                  <a:srgbClr val="000000"/>
                </a:solidFill>
                <a:latin typeface="Segoe UI Light" panose="020B0502040204020203" pitchFamily="34" charset="0"/>
              </a:rPr>
              <a:t>Когда</a:t>
            </a:r>
            <a:r>
              <a:rPr lang="ru-RU" sz="3400" spc="-30" dirty="0"/>
              <a:t> </a:t>
            </a:r>
            <a:r>
              <a:rPr lang="ru-RU" altLang="ru-RU" sz="3400" spc="-30" dirty="0">
                <a:solidFill>
                  <a:srgbClr val="000000"/>
                </a:solidFill>
                <a:latin typeface="Segoe UI Light" panose="020B0502040204020203" pitchFamily="34" charset="0"/>
              </a:rPr>
              <a:t>вы</a:t>
            </a:r>
            <a:r>
              <a:rPr lang="ru-RU" sz="3400" spc="-30" dirty="0"/>
              <a:t> </a:t>
            </a:r>
            <a:br>
              <a:rPr lang="en-US" sz="3400" spc="-30" dirty="0"/>
            </a:br>
            <a:r>
              <a:rPr lang="ru-RU" altLang="ru-RU" sz="3400" spc="-30" dirty="0">
                <a:solidFill>
                  <a:srgbClr val="000000"/>
                </a:solidFill>
                <a:latin typeface="Segoe UI Light" panose="020B0502040204020203" pitchFamily="34" charset="0"/>
              </a:rPr>
              <a:t>слышите</a:t>
            </a:r>
            <a:r>
              <a:rPr lang="ru-RU" sz="3400" spc="-30" dirty="0"/>
              <a:t> </a:t>
            </a:r>
            <a:r>
              <a:rPr lang="ru-RU" altLang="ru-RU" sz="3400" spc="-30" dirty="0">
                <a:solidFill>
                  <a:srgbClr val="000000"/>
                </a:solidFill>
                <a:latin typeface="Segoe UI Light" panose="020B0502040204020203" pitchFamily="34" charset="0"/>
              </a:rPr>
              <a:t>слово «программирование», что</a:t>
            </a:r>
            <a:r>
              <a:rPr lang="ru-RU" sz="3400" spc="-30" dirty="0"/>
              <a:t> </a:t>
            </a:r>
            <a:r>
              <a:rPr lang="ru-RU" altLang="ru-RU" sz="3400" spc="-30" dirty="0">
                <a:solidFill>
                  <a:srgbClr val="000000"/>
                </a:solidFill>
                <a:latin typeface="Segoe UI Light" panose="020B0502040204020203" pitchFamily="34" charset="0"/>
              </a:rPr>
              <a:t>приходит</a:t>
            </a:r>
            <a:r>
              <a:rPr lang="ru-RU" sz="3400" spc="-30" dirty="0"/>
              <a:t> </a:t>
            </a:r>
            <a:r>
              <a:rPr lang="ru-RU" altLang="ru-RU" sz="3400" spc="-30" dirty="0">
                <a:solidFill>
                  <a:srgbClr val="000000"/>
                </a:solidFill>
                <a:latin typeface="Segoe UI Light" panose="020B0502040204020203" pitchFamily="34" charset="0"/>
              </a:rPr>
              <a:t>вам </a:t>
            </a:r>
            <a:br>
              <a:rPr lang="en-US" altLang="ru-RU" sz="3400" spc="-30" dirty="0">
                <a:solidFill>
                  <a:srgbClr val="000000"/>
                </a:solidFill>
                <a:latin typeface="Segoe UI Light" panose="020B0502040204020203" pitchFamily="34" charset="0"/>
              </a:rPr>
            </a:br>
            <a:r>
              <a:rPr lang="ru-RU" altLang="ru-RU" sz="3400" spc="-30" dirty="0">
                <a:solidFill>
                  <a:srgbClr val="000000"/>
                </a:solidFill>
                <a:latin typeface="Segoe UI Light" panose="020B0502040204020203" pitchFamily="34" charset="0"/>
              </a:rPr>
              <a:t>на ум? </a:t>
            </a:r>
          </a:p>
        </p:txBody>
      </p:sp>
      <p:sp>
        <p:nvSpPr>
          <p:cNvPr id="28676" name="Rectangle 10"/>
          <p:cNvSpPr>
            <a:spLocks noChangeArrowheads="1"/>
          </p:cNvSpPr>
          <p:nvPr/>
        </p:nvSpPr>
        <p:spPr bwMode="auto">
          <a:xfrm>
            <a:off x="223838" y="2868613"/>
            <a:ext cx="4348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Вопрос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2867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92325"/>
            <a:ext cx="6858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вы думаете о программировании теперь?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55985FF-837D-4CF3-AEB3-B6A77FF81FCD}" type="slidenum">
              <a:rPr lang="en-US" altLang="ru-RU" smtClean="0"/>
              <a:pPr/>
              <a:t>22</a:t>
            </a:fld>
            <a:endParaRPr lang="en-US" alt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14"/>
          <p:cNvSpPr>
            <a:spLocks noChangeArrowheads="1"/>
          </p:cNvSpPr>
          <p:nvPr/>
        </p:nvSpPr>
        <p:spPr bwMode="auto">
          <a:xfrm>
            <a:off x="4811713" y="327025"/>
            <a:ext cx="389890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3600" dirty="0">
                <a:latin typeface="Segoe UI Light" panose="020B0502040204020203" pitchFamily="34" charset="0"/>
              </a:rPr>
              <a:t>У вас есть идеи, что бы вы могли сделать, чтобы это было интересно вам и вашим друзьям? </a:t>
            </a:r>
          </a:p>
          <a:p>
            <a:pPr>
              <a:buSzPct val="100000"/>
            </a:pPr>
            <a:r>
              <a:rPr lang="ru-RU" dirty="0"/>
              <a:t> </a:t>
            </a:r>
          </a:p>
          <a:p>
            <a:pPr>
              <a:buSzPct val="100000"/>
            </a:pP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Это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может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быть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игра, веб-сайт, программа, приложение – дайте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волю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своему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воображению! </a:t>
            </a:r>
          </a:p>
        </p:txBody>
      </p:sp>
      <p:sp>
        <p:nvSpPr>
          <p:cNvPr id="29700" name="Rectangle 9"/>
          <p:cNvSpPr>
            <a:spLocks noChangeArrowheads="1"/>
          </p:cNvSpPr>
          <p:nvPr/>
        </p:nvSpPr>
        <p:spPr bwMode="auto">
          <a:xfrm>
            <a:off x="223838" y="2868613"/>
            <a:ext cx="4348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Вопрос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2970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92325"/>
            <a:ext cx="6858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бы вы хотели создать?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8309B47-9E9A-4DD5-A9E4-311024837256}" type="slidenum">
              <a:rPr lang="en-US" altLang="ru-RU" smtClean="0"/>
              <a:pPr/>
              <a:t>23</a:t>
            </a:fld>
            <a:endParaRPr lang="en-US" alt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056313" y="2613025"/>
            <a:ext cx="2301875" cy="2312988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61" name="Rectangle 60"/>
          <p:cNvSpPr/>
          <p:nvPr/>
        </p:nvSpPr>
        <p:spPr>
          <a:xfrm>
            <a:off x="3373438" y="2613025"/>
            <a:ext cx="2301875" cy="2312988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60" name="Rectangle 59"/>
          <p:cNvSpPr/>
          <p:nvPr/>
        </p:nvSpPr>
        <p:spPr>
          <a:xfrm>
            <a:off x="711200" y="2613025"/>
            <a:ext cx="2301875" cy="2312988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58" name="Rectangle 57"/>
          <p:cNvSpPr/>
          <p:nvPr/>
        </p:nvSpPr>
        <p:spPr>
          <a:xfrm>
            <a:off x="504825" y="966788"/>
            <a:ext cx="7026275" cy="506412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59" name="Rectangle 58"/>
          <p:cNvSpPr/>
          <p:nvPr/>
        </p:nvSpPr>
        <p:spPr>
          <a:xfrm>
            <a:off x="508000" y="433388"/>
            <a:ext cx="7480300" cy="50323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pic>
        <p:nvPicPr>
          <p:cNvPr id="30728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Следующие шаги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80B993C-F905-4029-8004-5051270B3F6B}" type="slidenum">
              <a:rPr lang="en-US" altLang="ru-RU" smtClean="0"/>
              <a:pPr/>
              <a:t>24</a:t>
            </a:fld>
            <a:endParaRPr lang="en-US" altLang="ru-RU"/>
          </a:p>
        </p:txBody>
      </p:sp>
      <p:sp>
        <p:nvSpPr>
          <p:cNvPr id="64" name="Rectangle 63"/>
          <p:cNvSpPr/>
          <p:nvPr/>
        </p:nvSpPr>
        <p:spPr>
          <a:xfrm>
            <a:off x="661988" y="2524125"/>
            <a:ext cx="433387" cy="39211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dirty="0">
                <a:solidFill>
                  <a:srgbClr val="FFFFFF"/>
                </a:solidFill>
                <a:latin typeface="Segoe UI Light" panose="020B0502040204020203" pitchFamily="34" charset="0"/>
              </a:rPr>
              <a:t>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240088" y="2524125"/>
            <a:ext cx="433387" cy="39211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dirty="0">
                <a:solidFill>
                  <a:srgbClr val="FFFFFF"/>
                </a:solidFill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157913" y="2524125"/>
            <a:ext cx="433387" cy="39211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dirty="0">
                <a:solidFill>
                  <a:srgbClr val="FFFFFF"/>
                </a:solidFill>
                <a:latin typeface="Segoe UI Light" panose="020B0502040204020203" pitchFamily="34" charset="0"/>
              </a:rPr>
              <a:t>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4825" y="2238375"/>
            <a:ext cx="18415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3">
              <a:latin typeface="+mn-lt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 flipH="1">
            <a:off x="2968625" y="1846263"/>
            <a:ext cx="46038" cy="330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69" name="Rectangle 68"/>
          <p:cNvSpPr/>
          <p:nvPr/>
        </p:nvSpPr>
        <p:spPr>
          <a:xfrm>
            <a:off x="711200" y="3709988"/>
            <a:ext cx="2298700" cy="1482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30735" name="Rectangle 69"/>
          <p:cNvSpPr>
            <a:spLocks noChangeArrowheads="1"/>
          </p:cNvSpPr>
          <p:nvPr/>
        </p:nvSpPr>
        <p:spPr bwMode="auto">
          <a:xfrm>
            <a:off x="563563" y="2954655"/>
            <a:ext cx="23463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Получите</a:t>
            </a:r>
            <a:r>
              <a:rPr lang="ru-RU" dirty="0"/>
              <a:t> </a:t>
            </a:r>
            <a:r>
              <a:rPr lang="ru-RU" altLang="ru-RU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сертификат.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789238" y="406400"/>
            <a:ext cx="2570162" cy="1682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30737" name="Rectangle 71"/>
          <p:cNvSpPr>
            <a:spLocks noChangeArrowheads="1"/>
          </p:cNvSpPr>
          <p:nvPr/>
        </p:nvSpPr>
        <p:spPr bwMode="auto">
          <a:xfrm>
            <a:off x="566738" y="484188"/>
            <a:ext cx="8158162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Что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еще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нам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предстоит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узнать? </a:t>
            </a:r>
          </a:p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На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этом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все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не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заканчивается! </a:t>
            </a:r>
          </a:p>
          <a:p>
            <a:pPr>
              <a:buSzPct val="100000"/>
            </a:pPr>
            <a:r>
              <a:rPr lang="ru-RU"/>
              <a:t> </a:t>
            </a:r>
          </a:p>
          <a:p>
            <a:pPr>
              <a:buSzPct val="100000"/>
            </a:pP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Отметьте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окончание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курса, продолжайте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учиться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дальше и получите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еще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больше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удовольствия! </a:t>
            </a:r>
          </a:p>
        </p:txBody>
      </p:sp>
      <p:sp>
        <p:nvSpPr>
          <p:cNvPr id="30738" name="Rectangle 72"/>
          <p:cNvSpPr>
            <a:spLocks noChangeArrowheads="1"/>
          </p:cNvSpPr>
          <p:nvPr/>
        </p:nvSpPr>
        <p:spPr bwMode="auto">
          <a:xfrm>
            <a:off x="3143250" y="2954655"/>
            <a:ext cx="28098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Играйте больше.</a:t>
            </a:r>
          </a:p>
        </p:txBody>
      </p:sp>
      <p:sp>
        <p:nvSpPr>
          <p:cNvPr id="30739" name="Rectangle 74"/>
          <p:cNvSpPr>
            <a:spLocks noChangeArrowheads="1"/>
          </p:cNvSpPr>
          <p:nvPr/>
        </p:nvSpPr>
        <p:spPr bwMode="auto">
          <a:xfrm>
            <a:off x="6059488" y="2954655"/>
            <a:ext cx="27723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Узнавайте больше.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057899" y="3962399"/>
            <a:ext cx="2667001" cy="1354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</a:rPr>
              <a:t>Ищите дополнительные материалы на Microsoft.com/</a:t>
            </a:r>
          </a:p>
          <a:p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ru-RU" sz="1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 flipH="1">
            <a:off x="6096000" y="1846263"/>
            <a:ext cx="46038" cy="330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30742" name="TextBox 77"/>
          <p:cNvSpPr txBox="1">
            <a:spLocks noChangeArrowheads="1"/>
          </p:cNvSpPr>
          <p:nvPr/>
        </p:nvSpPr>
        <p:spPr bwMode="auto">
          <a:xfrm>
            <a:off x="579967" y="3948861"/>
            <a:ext cx="22066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1600" dirty="0">
                <a:solidFill>
                  <a:srgbClr val="FFFFFF"/>
                </a:solidFill>
                <a:latin typeface="Segoe UI Light" panose="020B0502040204020203" pitchFamily="34" charset="0"/>
              </a:rPr>
              <a:t>Поздравляем! Вы</a:t>
            </a:r>
            <a:r>
              <a:rPr lang="ru-RU" dirty="0"/>
              <a:t> </a:t>
            </a:r>
            <a:r>
              <a:rPr lang="ru-RU" altLang="ru-RU" sz="1600" dirty="0">
                <a:solidFill>
                  <a:srgbClr val="FFFFFF"/>
                </a:solidFill>
                <a:latin typeface="Segoe UI Light" panose="020B0502040204020203" pitchFamily="34" charset="0"/>
              </a:rPr>
              <a:t>справились! Вы</a:t>
            </a:r>
            <a:r>
              <a:rPr lang="ru-RU" dirty="0"/>
              <a:t> </a:t>
            </a:r>
            <a:r>
              <a:rPr lang="ru-RU" altLang="ru-RU" sz="1600" dirty="0">
                <a:solidFill>
                  <a:srgbClr val="FFFFFF"/>
                </a:solidFill>
                <a:latin typeface="Segoe UI Light" panose="020B0502040204020203" pitchFamily="34" charset="0"/>
              </a:rPr>
              <a:t>получите</a:t>
            </a:r>
            <a:r>
              <a:rPr lang="ru-RU" dirty="0"/>
              <a:t> </a:t>
            </a:r>
            <a:r>
              <a:rPr lang="ru-RU" altLang="ru-RU" sz="1600" dirty="0">
                <a:solidFill>
                  <a:srgbClr val="FFFFFF"/>
                </a:solidFill>
                <a:latin typeface="Segoe UI Light" panose="020B0502040204020203" pitchFamily="34" charset="0"/>
              </a:rPr>
              <a:t>свой</a:t>
            </a:r>
            <a:r>
              <a:rPr lang="ru-RU" dirty="0"/>
              <a:t> </a:t>
            </a:r>
            <a:r>
              <a:rPr lang="ru-RU" altLang="ru-RU" sz="1600" dirty="0">
                <a:solidFill>
                  <a:srgbClr val="FFFFFF"/>
                </a:solidFill>
                <a:latin typeface="Segoe UI Light" panose="020B0502040204020203" pitchFamily="34" charset="0"/>
              </a:rPr>
              <a:t>сертификат в конце</a:t>
            </a:r>
            <a:r>
              <a:rPr lang="ru-RU" dirty="0"/>
              <a:t> </a:t>
            </a:r>
            <a:r>
              <a:rPr lang="ru-RU" altLang="ru-RU" sz="1600" dirty="0">
                <a:solidFill>
                  <a:srgbClr val="FFFFFF"/>
                </a:solidFill>
                <a:latin typeface="Segoe UI Light" panose="020B0502040204020203" pitchFamily="34" charset="0"/>
              </a:rPr>
              <a:t>учебного</a:t>
            </a:r>
            <a:r>
              <a:rPr lang="ru-RU" dirty="0"/>
              <a:t> </a:t>
            </a:r>
            <a:r>
              <a:rPr lang="ru-RU" altLang="ru-RU" sz="1600" dirty="0">
                <a:solidFill>
                  <a:srgbClr val="FFFFFF"/>
                </a:solidFill>
                <a:latin typeface="Segoe UI Light" panose="020B0502040204020203" pitchFamily="34" charset="0"/>
              </a:rPr>
              <a:t>курса.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173413" y="3962399"/>
            <a:ext cx="2917825" cy="1077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1600" dirty="0">
                <a:solidFill>
                  <a:schemeClr val="bg1"/>
                </a:solidFill>
                <a:latin typeface="Segoe UI Light" panose="020B0502040204020203" pitchFamily="34" charset="0"/>
              </a:rPr>
              <a:t>Загрузите ваш код в Minecraft: Education Edition, чтобы увидеть, как он оживает в настоящей игре!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0738" y="-30163"/>
            <a:ext cx="8622524" cy="574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Group of boys and girls look up from the shared laptop where they are working to smile at the camera&#10;" title="Group of boys and girls look up from the shared laptop where they are working to smile at the camera">
            <a:extLst>
              <a:ext uri="{FF2B5EF4-FFF2-40B4-BE49-F238E27FC236}">
                <a16:creationId xmlns:a16="http://schemas.microsoft.com/office/drawing/2014/main" id="{23C0548A-2983-4BA0-83A6-26A47B453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-30163"/>
            <a:ext cx="9128125" cy="5763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Спасибо за участие!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FBAFD47-0397-4555-89FA-51BB6A6F3692}" type="slidenum">
              <a:rPr lang="en-US" altLang="ru-RU" smtClean="0"/>
              <a:pPr/>
              <a:t>25</a:t>
            </a:fld>
            <a:endParaRPr lang="en-US" altLang="ru-RU"/>
          </a:p>
        </p:txBody>
      </p:sp>
      <p:pic>
        <p:nvPicPr>
          <p:cNvPr id="31750" name="Picture 14" descr="Microsoft" hidden="1" title="Microsof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9863"/>
            <a:ext cx="2955925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436562" y="2244725"/>
            <a:ext cx="53546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Благодарим вас за участие в мероприятии</a:t>
            </a:r>
          </a:p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en-US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endParaRPr lang="ru-RU" sz="3600" baseline="30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0" name="Picture 9" descr="Microsoft" title="Microsoft">
            <a:extLst>
              <a:ext uri="{FF2B5EF4-FFF2-40B4-BE49-F238E27FC236}">
                <a16:creationId xmlns:a16="http://schemas.microsoft.com/office/drawing/2014/main" id="{5E65D014-03C2-43DD-B771-3AB2731B9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9992" cy="6024362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5577" y="3899032"/>
            <a:ext cx="78412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1320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az-Cyrl-AZ" sz="1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Авторские права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.</a:t>
            </a:r>
          </a:p>
          <a:p>
            <a:pPr lvl="0">
              <a:defRPr/>
            </a:pPr>
            <a:endParaRPr lang="ru-RU" sz="1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ru-RU" sz="1600" dirty="0">
                <a:solidFill>
                  <a:schemeClr val="bg1"/>
                </a:solidFill>
              </a:rPr>
              <a:t>© Code.org, 2017 г. Code.org®, логотип CODE и Hour of Code® являются товарными знаками Code.org</a:t>
            </a:r>
            <a:endParaRPr lang="ru-RU" sz="1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ru-RU" sz="1600" dirty="0">
                <a:solidFill>
                  <a:schemeClr val="bg1"/>
                </a:solidFill>
              </a:rPr>
              <a:t>Mojang © 2017 г. «Minecraft» является товарным ознаком Mojang AB</a:t>
            </a:r>
          </a:p>
          <a:p>
            <a:pPr lvl="0">
              <a:defRPr/>
            </a:pPr>
            <a:r>
              <a:rPr lang="ru-RU" sz="1600" dirty="0">
                <a:solidFill>
                  <a:schemeClr val="bg1"/>
                </a:solidFill>
              </a:rPr>
              <a:t>© Корпорация Майкрософт (Microsoft Corporation), 2017 г. Все права защищены.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781E3-FF4B-EC42-A17F-8D66E4334D1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8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14"/>
          <p:cNvSpPr>
            <a:spLocks noChangeArrowheads="1"/>
          </p:cNvSpPr>
          <p:nvPr/>
        </p:nvSpPr>
        <p:spPr bwMode="auto">
          <a:xfrm>
            <a:off x="4899024" y="496193"/>
            <a:ext cx="4230689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200" dirty="0">
                <a:solidFill>
                  <a:srgbClr val="000000"/>
                </a:solidFill>
                <a:latin typeface="Segoe UI Light" panose="020B0502040204020203" pitchFamily="34" charset="0"/>
              </a:rPr>
              <a:t>Когда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000000"/>
                </a:solidFill>
                <a:latin typeface="Segoe UI Light" panose="020B0502040204020203" pitchFamily="34" charset="0"/>
              </a:rPr>
              <a:t>вы</a:t>
            </a:r>
            <a:endParaRPr lang="ru-RU" altLang="ru-RU" sz="3200" dirty="0">
              <a:solidFill>
                <a:srgbClr val="000000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  <a:p>
            <a:pPr>
              <a:buSzPct val="100000"/>
            </a:pPr>
            <a:r>
              <a:rPr lang="ru-RU" altLang="ru-RU" sz="3200" dirty="0">
                <a:solidFill>
                  <a:srgbClr val="000000"/>
                </a:solidFill>
                <a:latin typeface="Segoe UI Light" panose="020B0502040204020203" pitchFamily="34" charset="0"/>
              </a:rPr>
              <a:t>слышите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000000"/>
                </a:solidFill>
                <a:latin typeface="Segoe UI Light" panose="020B0502040204020203" pitchFamily="34" charset="0"/>
              </a:rPr>
              <a:t>слово «программирование», что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000000"/>
                </a:solidFill>
                <a:latin typeface="Segoe UI Light" panose="020B0502040204020203" pitchFamily="34" charset="0"/>
              </a:rPr>
              <a:t>приходит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000000"/>
                </a:solidFill>
                <a:latin typeface="Segoe UI Light" panose="020B0502040204020203" pitchFamily="34" charset="0"/>
              </a:rPr>
              <a:t>вам</a:t>
            </a:r>
            <a:r>
              <a:rPr lang="ru-RU" dirty="0"/>
              <a:t> </a:t>
            </a:r>
            <a:br>
              <a:rPr lang="ru-RU" dirty="0"/>
            </a:br>
            <a:r>
              <a:rPr lang="ru-RU" altLang="ru-RU" sz="3200" dirty="0">
                <a:solidFill>
                  <a:srgbClr val="000000"/>
                </a:solidFill>
                <a:latin typeface="Segoe UI Light" panose="020B0502040204020203" pitchFamily="34" charset="0"/>
              </a:rPr>
              <a:t>на</a:t>
            </a:r>
            <a:r>
              <a:rPr lang="ru-RU" dirty="0"/>
              <a:t> </a:t>
            </a:r>
            <a:r>
              <a:rPr lang="ru-RU" altLang="ru-RU" sz="3200" dirty="0">
                <a:solidFill>
                  <a:srgbClr val="000000"/>
                </a:solidFill>
                <a:latin typeface="Segoe UI Light" panose="020B0502040204020203" pitchFamily="34" charset="0"/>
              </a:rPr>
              <a:t>ум?</a:t>
            </a:r>
          </a:p>
          <a:p>
            <a:pPr>
              <a:buSzPct val="100000"/>
            </a:pPr>
            <a:r>
              <a:rPr lang="ru-RU" dirty="0"/>
              <a:t> </a:t>
            </a:r>
          </a:p>
          <a:p>
            <a:pPr>
              <a:buSzPct val="100000"/>
            </a:pP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У вас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есть 2 минуты, чтобы</a:t>
            </a:r>
            <a:r>
              <a:rPr lang="ru-RU" dirty="0"/>
              <a:t> </a:t>
            </a:r>
            <a:br>
              <a:rPr dirty="0"/>
            </a:b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поделиться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своими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мыслями с друзьями, а потом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расскажите</a:t>
            </a:r>
            <a:r>
              <a:rPr lang="ru-RU" dirty="0"/>
              <a:t> </a:t>
            </a:r>
            <a:br>
              <a:rPr dirty="0"/>
            </a:b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о них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всей</a:t>
            </a:r>
            <a:r>
              <a:rPr lang="ru-RU" dirty="0"/>
              <a:t> </a:t>
            </a:r>
            <a:r>
              <a:rPr lang="ru-RU" altLang="ru-RU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группе! </a:t>
            </a:r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223838" y="2868613"/>
            <a:ext cx="4348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Вопрос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512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92325"/>
            <a:ext cx="6858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вы знаете о программировании?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3C114659-C8F2-478E-94EF-34227FFACD61}" type="slidenum">
              <a:rPr lang="en-US" altLang="ru-RU" smtClean="0"/>
              <a:pPr/>
              <a:t>3</a:t>
            </a:fld>
            <a:endParaRPr lang="en-US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Hour of Code™ video by Code.org 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4">
            <a:hlinkClick r:id="" action="ppaction://media"/>
            <a:extLst>
              <a:ext uri="{FF2B5EF4-FFF2-40B4-BE49-F238E27FC236}">
                <a16:creationId xmlns:a16="http://schemas.microsoft.com/office/drawing/2014/main" id="{F572452C-091D-4857-927F-42CF3DF52B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450" y="291223"/>
            <a:ext cx="9174025" cy="51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0338" y="1265549"/>
            <a:ext cx="7473950" cy="318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9"/>
          <p:cNvSpPr>
            <a:spLocks noChangeArrowheads="1"/>
          </p:cNvSpPr>
          <p:nvPr/>
        </p:nvSpPr>
        <p:spPr bwMode="auto">
          <a:xfrm>
            <a:off x="4572000" y="2868613"/>
            <a:ext cx="4330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Неверно.</a:t>
            </a:r>
          </a:p>
        </p:txBody>
      </p:sp>
      <p:pic>
        <p:nvPicPr>
          <p:cNvPr id="6149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8" y="2041525"/>
            <a:ext cx="69215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Неверно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253AABF6-622B-469F-A5C5-9FBB051C082C}" type="slidenum">
              <a:rPr lang="en-US" altLang="ru-RU" smtClean="0"/>
              <a:pPr/>
              <a:t>5</a:t>
            </a:fld>
            <a:endParaRPr lang="en-US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" y="0"/>
            <a:ext cx="9144001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401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7"/>
          <p:cNvSpPr>
            <a:spLocks noChangeArrowheads="1"/>
          </p:cNvSpPr>
          <p:nvPr/>
        </p:nvSpPr>
        <p:spPr bwMode="auto">
          <a:xfrm>
            <a:off x="4572000" y="2868613"/>
            <a:ext cx="4330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Возможно, это и так.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Тоже неверно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359174C1-A737-41DA-A1F8-2928A341C387}" type="slidenum">
              <a:rPr lang="en-US" altLang="ru-RU" smtClean="0"/>
              <a:pPr/>
              <a:t>6</a:t>
            </a:fld>
            <a:endParaRPr lang="en-US" alt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1" y="1993854"/>
            <a:ext cx="694944" cy="694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B126BC-2B14-4DE5-92B8-81624E0D28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24" r="11684"/>
          <a:stretch/>
        </p:blipFill>
        <p:spPr>
          <a:xfrm>
            <a:off x="260149" y="208108"/>
            <a:ext cx="4341940" cy="52987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41540" y="-1"/>
            <a:ext cx="5691029" cy="5691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14"/>
          <p:cNvSpPr>
            <a:spLocks noChangeArrowheads="1"/>
          </p:cNvSpPr>
          <p:nvPr/>
        </p:nvSpPr>
        <p:spPr bwMode="auto">
          <a:xfrm>
            <a:off x="228600" y="2873375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Верно.</a:t>
            </a:r>
          </a:p>
        </p:txBody>
      </p:sp>
      <p:pic>
        <p:nvPicPr>
          <p:cNvPr id="8197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33588"/>
            <a:ext cx="6953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Вот что это!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A54B1A12-AF00-41D7-8D52-831491A93FE9}" type="slidenum">
              <a:rPr lang="en-US" altLang="ru-RU" smtClean="0"/>
              <a:pPr/>
              <a:t>7</a:t>
            </a:fld>
            <a:endParaRPr lang="en-US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9"/>
          <p:cNvSpPr>
            <a:spLocks noChangeArrowheads="1"/>
          </p:cNvSpPr>
          <p:nvPr/>
        </p:nvSpPr>
        <p:spPr bwMode="auto">
          <a:xfrm>
            <a:off x="4800600" y="2533650"/>
            <a:ext cx="3657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Шутка...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Шутка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AD698E5-5C04-40B3-A2D9-F38DA9514151}" type="slidenum">
              <a:rPr lang="en-US" altLang="ru-RU" smtClean="0"/>
              <a:pPr/>
              <a:t>8</a:t>
            </a:fld>
            <a:endParaRPr lang="en-US" alt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0" descr="Двое подростков, мальчик и девочка, вместе работают над чем-то, используя мобильные устройства" title="Двое подростков, мальчик и девочка, вместе работают над чем-то, используя мобильные устройств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3038"/>
            <a:ext cx="8329612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8"/>
          <p:cNvSpPr>
            <a:spLocks noChangeArrowheads="1"/>
          </p:cNvSpPr>
          <p:nvPr/>
        </p:nvSpPr>
        <p:spPr bwMode="auto">
          <a:xfrm>
            <a:off x="228600" y="2873375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Верно.</a:t>
            </a:r>
          </a:p>
        </p:txBody>
      </p:sp>
      <p:pic>
        <p:nvPicPr>
          <p:cNvPr id="10245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33588"/>
            <a:ext cx="6953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Вот что это на самом деле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8D763B05-680E-47D7-A7EE-72CA10FDCB49}" type="slidenum">
              <a:rPr lang="en-US" altLang="ru-RU" smtClean="0"/>
              <a:pPr/>
              <a:t>9</a:t>
            </a:fld>
            <a:endParaRPr lang="en-US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3331</Words>
  <Application>Microsoft Office PowerPoint</Application>
  <PresentationFormat>On-screen Show (16:10)</PresentationFormat>
  <Paragraphs>500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Segoe Pro</vt:lpstr>
      <vt:lpstr>Segoe Pro Light</vt:lpstr>
      <vt:lpstr>Segoe UI Light</vt:lpstr>
      <vt:lpstr>Office Theme</vt:lpstr>
      <vt:lpstr>Добро пожаловать на мероприятие Hour of Code™! </vt:lpstr>
      <vt:lpstr>Давайте поговорим о программировании</vt:lpstr>
      <vt:lpstr>Что вы знаете о программировании?</vt:lpstr>
      <vt:lpstr>Hour of Code™ video by Code.org </vt:lpstr>
      <vt:lpstr>Неверно</vt:lpstr>
      <vt:lpstr>Тоже неверно</vt:lpstr>
      <vt:lpstr>Вот что это!</vt:lpstr>
      <vt:lpstr>Шутка</vt:lpstr>
      <vt:lpstr>Вот что это на самом деле</vt:lpstr>
      <vt:lpstr>И это тоже</vt:lpstr>
      <vt:lpstr>Программирование — это...</vt:lpstr>
      <vt:lpstr>Решение задач</vt:lpstr>
      <vt:lpstr>Креативность</vt:lpstr>
      <vt:lpstr>Совместная деятельность</vt:lpstr>
      <vt:lpstr>Чем вы любите заниматься?</vt:lpstr>
      <vt:lpstr>Воплотите свои увлечения в жизнь</vt:lpstr>
      <vt:lpstr>Примените полученные знания</vt:lpstr>
      <vt:lpstr>Как это делается</vt:lpstr>
      <vt:lpstr>How it goes down </vt:lpstr>
      <vt:lpstr>Find your tutorial</vt:lpstr>
      <vt:lpstr>Завершение</vt:lpstr>
      <vt:lpstr>Что вы думаете о программировании теперь?</vt:lpstr>
      <vt:lpstr>Что бы вы хотели создать?</vt:lpstr>
      <vt:lpstr>Следующие шаги</vt:lpstr>
      <vt:lpstr>Спасибо за участие!</vt:lpstr>
      <vt:lpstr>Welcome to Hour of Code™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2015-11-20T15:44:56Z</dcterms:created>
  <dcterms:modified xsi:type="dcterms:W3CDTF">2017-11-02T07:36:41Z</dcterms:modified>
</cp:coreProperties>
</file>